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I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N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IN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N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1772D9-0817-4EDB-8827-0D0B60026BD1}" type="slidenum">
              <a:rPr lang="en-IN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A5651A-FA3C-4D29-82D5-01C745FDAB4F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B01691-898B-4041-B800-D0B9F47BBF82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99113" y="260350"/>
            <a:ext cx="1636712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260350"/>
            <a:ext cx="4762500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0BBBA0-EDD0-498E-86FA-2C7B8A55DBFA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64801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4213" y="1600200"/>
            <a:ext cx="6551612" cy="4525963"/>
          </a:xfrm>
        </p:spPr>
        <p:txBody>
          <a:bodyPr/>
          <a:lstStyle/>
          <a:p>
            <a:pPr lvl="0"/>
            <a:endParaRPr lang="en-IN" noProof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7543F9-2F77-4486-86A7-1A4B1C717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 smtClean="0"/>
            </a:lvl1pPr>
          </a:lstStyle>
          <a:p>
            <a:pPr>
              <a:defRPr/>
            </a:pPr>
            <a:r>
              <a:rPr lang="en-US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4213" y="260350"/>
            <a:ext cx="6551612" cy="58658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48EC8A-AE48-4E7A-914F-D71655B46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 smtClean="0"/>
            </a:lvl1pPr>
          </a:lstStyle>
          <a:p>
            <a:pPr>
              <a:defRPr/>
            </a:pPr>
            <a:r>
              <a:rPr lang="en-US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E86A0A-7B2C-4A0F-9907-3B5C72D5E3CB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F25177-6610-4CD0-AA0E-767866100D73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600200"/>
            <a:ext cx="31988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5425" y="1600200"/>
            <a:ext cx="32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29FBB8-B2A3-4391-B823-4A1254A85C32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C4CB07-40CD-4A89-B47C-90CCC36CBCF0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3FC17E-3698-4943-B67B-70FF88619645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D7B425-A3BF-42C6-BB19-922EE837EA5D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757047-B71A-4FC5-B52B-10171EBA93FC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848983-8C8D-46A7-BF17-72295016BEFD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 descr="lg-dochd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305675" y="188913"/>
            <a:ext cx="1768475" cy="1800225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60350"/>
            <a:ext cx="6480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6551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5650" y="6245225"/>
            <a:ext cx="5264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+mn-lt"/>
              </a:defRPr>
            </a:lvl1pPr>
          </a:lstStyle>
          <a:p>
            <a:fld id="{F247FF07-F5B0-4D7A-878F-4C94532AFDB4}" type="slidenum">
              <a:rPr lang="en-IN"/>
              <a:pPr/>
              <a:t>‹#›</a:t>
            </a:fld>
            <a:endParaRPr lang="en-IN"/>
          </a:p>
        </p:txBody>
      </p:sp>
      <p:pic>
        <p:nvPicPr>
          <p:cNvPr id="8201" name="Picture 9" descr="sdbndweb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657225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6215106" cy="714380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Overview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52513"/>
            <a:ext cx="6264275" cy="452596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66700" algn="l"/>
              </a:tabLst>
            </a:pP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Bio-medical Waste Management Rules, 2016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The Rules apply to all persons who generate, 	collect, receive, store, transport, treat, dispose 	or handle bio-medical waste in any form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The rules have been notified under the 	Environment (Protection) Act, 1986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First draft in 1995, Second draft in 1997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Final rules notified on July 27, 1998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First Amendment in March, 2000; Second  	amendment in June, 2000; Third amendment 	in Sept, 2003</a:t>
            </a:r>
          </a:p>
          <a:p>
            <a:pPr marL="179388" indent="-179388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Revised Final Rules came in March, 2016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Supported by three guidelines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  <p:graphicFrame>
        <p:nvGraphicFramePr>
          <p:cNvPr id="6" name="Group 106"/>
          <p:cNvGraphicFramePr>
            <a:graphicFrameLocks/>
          </p:cNvGraphicFramePr>
          <p:nvPr/>
        </p:nvGraphicFramePr>
        <p:xfrm>
          <a:off x="785813" y="981075"/>
          <a:ext cx="6215106" cy="4835855"/>
        </p:xfrm>
        <a:graphic>
          <a:graphicData uri="http://schemas.openxmlformats.org/drawingml/2006/table">
            <a:tbl>
              <a:tblPr/>
              <a:tblGrid>
                <a:gridCol w="1796228"/>
                <a:gridCol w="1563603"/>
                <a:gridCol w="2855275"/>
              </a:tblGrid>
              <a:tr h="652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Waste 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category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Colour code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Treatment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</a:tr>
              <a:tr h="979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Chemical waste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Yellow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Inc./Plasma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Pyrolysis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HSDF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7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Chemical Liquid waste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Resource Recovery; Pretreatment; discharge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6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Discarded/contaminated linen, mattresses etc.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Yellow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Non-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Chemical disinfection; inc./Plasma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Pyrolysis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Contaminated/Recyclable Waste 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Red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Auto/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hydroclaving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/microwaving; shredding; recycling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  <p:graphicFrame>
        <p:nvGraphicFramePr>
          <p:cNvPr id="5" name="Group 106"/>
          <p:cNvGraphicFramePr>
            <a:graphicFrameLocks noGrp="1"/>
          </p:cNvGraphicFramePr>
          <p:nvPr>
            <p:ph type="tbl" idx="1"/>
          </p:nvPr>
        </p:nvGraphicFramePr>
        <p:xfrm>
          <a:off x="1000125" y="928688"/>
          <a:ext cx="6072231" cy="4857785"/>
        </p:xfrm>
        <a:graphic>
          <a:graphicData uri="http://schemas.openxmlformats.org/drawingml/2006/table">
            <a:tbl>
              <a:tblPr/>
              <a:tblGrid>
                <a:gridCol w="2177271"/>
                <a:gridCol w="1746016"/>
                <a:gridCol w="2148944"/>
              </a:tblGrid>
              <a:tr h="8023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Waste 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category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Colour code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Treatment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</a:tr>
              <a:tr h="14286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Waste Sharps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White/ translucent (puncture proof)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Autoclave/Shredding; landfill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6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Glassware (expect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Cytotoxic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contaminated)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Blue Cardboard boxes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Disinfection/auto/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hydroclaving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/microwaving; recycling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8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Metallic Body Implants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Blue Cardboard boxes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  <p:graphicFrame>
        <p:nvGraphicFramePr>
          <p:cNvPr id="48265" name="Group 137"/>
          <p:cNvGraphicFramePr>
            <a:graphicFrameLocks noGrp="1"/>
          </p:cNvGraphicFramePr>
          <p:nvPr>
            <p:ph/>
          </p:nvPr>
        </p:nvGraphicFramePr>
        <p:xfrm>
          <a:off x="1214438" y="1228725"/>
          <a:ext cx="5786478" cy="4700150"/>
        </p:xfrm>
        <a:graphic>
          <a:graphicData uri="http://schemas.openxmlformats.org/drawingml/2006/table">
            <a:tbl>
              <a:tblPr/>
              <a:tblGrid>
                <a:gridCol w="2273585"/>
                <a:gridCol w="3512893"/>
              </a:tblGrid>
              <a:tr h="8463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Colour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Coding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Type of container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</a:tr>
              <a:tr h="4810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Yellow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 chlorinated plastic bag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97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Red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 chlorinated plastic bags or containers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77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Blue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Cardboard boxes with blue colored marking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5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White(Translucent)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Puncture proof, Leak proof, tamper proof containers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70" name="Rectangle 42"/>
          <p:cNvSpPr>
            <a:spLocks noChangeArrowheads="1"/>
          </p:cNvSpPr>
          <p:nvPr/>
        </p:nvSpPr>
        <p:spPr bwMode="auto">
          <a:xfrm>
            <a:off x="755650" y="260350"/>
            <a:ext cx="6480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Schedule I: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coding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8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Take note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52513"/>
            <a:ext cx="6264275" cy="49688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/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No storage of untreated waste beyond 48 hrs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No incineration of chlorinated plastics, no chemical pretreatment before incineration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IN" sz="2400" b="0" dirty="0" smtClean="0">
                <a:latin typeface="Times New Roman" pitchFamily="18" charset="0"/>
                <a:cs typeface="Times New Roman" pitchFamily="18" charset="0"/>
              </a:rPr>
              <a:t>Bags for collecting any category of Bio-Medical waste should not be made of chlorinated plastic.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Labeling  and bar coding of waste 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Label shall be non-washable and visible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Deep burial option 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Inclusion of new technologies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66700" algn="l"/>
              </a:tabLst>
            </a:pP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endParaRPr lang="en-US" sz="2800" b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6215106" cy="714380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Role of municipal body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102350" cy="2971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Municipal body to continue to pick up and transport segregated non- biomedical waste and treated medical waste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66700" algn="l"/>
              </a:tabLst>
            </a:pP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6215106" cy="714380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Role of Prescribed Authorities	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N" sz="2400" b="0" dirty="0" smtClean="0">
                <a:latin typeface="Times New Roman" pitchFamily="18" charset="0"/>
                <a:cs typeface="Times New Roman" pitchFamily="18" charset="0"/>
              </a:rPr>
              <a:t>MOEF &amp; CC is the prescribed authority to make policies concerning Bio medical waste and is responsible to provide financial assistance for setting up or up gradation of CBWTF.  </a:t>
            </a:r>
          </a:p>
          <a:p>
            <a:pPr eaLnBrk="1" hangingPunct="1"/>
            <a:r>
              <a:rPr lang="en-IN" sz="2400" b="0" dirty="0" smtClean="0">
                <a:latin typeface="Times New Roman" pitchFamily="18" charset="0"/>
                <a:cs typeface="Times New Roman" pitchFamily="18" charset="0"/>
              </a:rPr>
              <a:t>It will also review the implementation of the rules once a year through SPCBs and CPCB.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6215106" cy="714380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Incineration standards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816745" cy="390050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286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Combustion Efficiency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at least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99%</a:t>
            </a:r>
          </a:p>
          <a:p>
            <a:pPr marL="0" indent="0" eaLnBrk="1" hangingPunct="1">
              <a:lnSpc>
                <a:spcPct val="80000"/>
              </a:lnSpc>
              <a:tabLst>
                <a:tab pos="2286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Temperature</a:t>
            </a:r>
          </a:p>
          <a:p>
            <a:pPr marL="628650" lvl="1" indent="-266700" eaLnBrk="1" hangingPunct="1">
              <a:lnSpc>
                <a:spcPct val="80000"/>
              </a:lnSpc>
              <a:buFontTx/>
              <a:buChar char="o"/>
              <a:tabLst>
                <a:tab pos="2286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Primary Chamber-800+/-50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628650" lvl="1" indent="-266700" eaLnBrk="1" hangingPunct="1">
              <a:lnSpc>
                <a:spcPct val="80000"/>
              </a:lnSpc>
              <a:buFontTx/>
              <a:buChar char="o"/>
              <a:tabLst>
                <a:tab pos="2286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Secondary Chamber- 1000+/-50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0" indent="0" eaLnBrk="1" hangingPunct="1">
              <a:lnSpc>
                <a:spcPct val="80000"/>
              </a:lnSpc>
              <a:tabLst>
                <a:tab pos="2286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Secondary chamber gas residence time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at least 2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seconds, with minimum 3% oxygen in the stack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gas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tabLst>
                <a:tab pos="2286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Minimum Stack height shall be 30 meters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above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ground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6215106" cy="714380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Incinerator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2260600"/>
          </a:xfrm>
        </p:spPr>
        <p:txBody>
          <a:bodyPr/>
          <a:lstStyle/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sym typeface="Symbol" pitchFamily="18" charset="2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Chlorinated plastics cannot be incinerated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No chemical Pretreatment before incineration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Low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sulphur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fuel to be used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Toxic metal limit in ash, as specified in 	Hazardous Waste Rules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6215106" cy="714380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Environment Protection Act, 1986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3124200"/>
          </a:xfrm>
        </p:spPr>
        <p:txBody>
          <a:bodyPr/>
          <a:lstStyle/>
          <a:p>
            <a:pPr marL="0" indent="0" eaLnBrk="1" hangingPunct="1">
              <a:tabLst>
                <a:tab pos="2667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Section 5: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Powers to give directions 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Section 6: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Rules to regulate environmental 	pollution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Section 8: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Persons handling hazardous 	substances to comply with procedural 	safeguards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Section 10: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Powers of entry and inspection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Section 11: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Powers to take samples...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6215106" cy="714380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6480175" cy="5048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Environment Protection Act, 1986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28368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Section 15: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Penalty for contravention of the 	provisions of the Act and the rules, orders 	and directions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Section 16: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Offences by Companies 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Section 17: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Offences by Government 	Departments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Section 22: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Bar of jurisdiction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6215106" cy="714380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Important definitions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268413"/>
            <a:ext cx="6264275" cy="4525962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266700" algn="l"/>
              </a:tabLst>
            </a:pP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Bio-medical waste: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Any waste which is generated during the diagnosis, treatment, or immunization of human beings or animals or research activities or in the production or testing of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biologicals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or in health camps, including categories mentioned in Schedule 1</a:t>
            </a:r>
          </a:p>
          <a:p>
            <a:pPr marL="0" indent="0" eaLnBrk="1" hangingPunct="1">
              <a:buFontTx/>
              <a:buNone/>
              <a:tabLst>
                <a:tab pos="266700" algn="l"/>
              </a:tabLst>
            </a:pP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Occupier: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A person who has control over an institution (and/or its premises) which is generating bio medical waste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6215106" cy="714380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Associated rules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316662" cy="3400425"/>
          </a:xfrm>
        </p:spPr>
        <p:txBody>
          <a:bodyPr/>
          <a:lstStyle/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Environment Protection Act, 1986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Solid Waste (Management and Handling) 	Rules, 2016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Atomic Energy Act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Hazardous Wastes (Management &amp; Handling) 	Rules, 1989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E-Waste (Management and Handling) Rules,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6215106" cy="714380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Important definitions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6264275" cy="43497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66700" algn="l"/>
              </a:tabLst>
            </a:pPr>
            <a:r>
              <a:rPr lang="en-US" sz="2400" dirty="0" err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Authorisation</a:t>
            </a: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Means permission granted by the prescribed authority for the generation, collection, reception, storage, transportation, treatment, disposal and/ or any other form of handling of bio- medical waste in accordance with the rules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66700" algn="l"/>
              </a:tabLst>
            </a:pP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Bio-medical waste treatment and disposal facility: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Any facility wherein treatment, disposal of bio-medical waste or processes incidental to these are carried out and includes common bio medical waste treatment facilities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6215106" cy="714380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Provisions and clauses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268413"/>
            <a:ext cx="6264275" cy="47529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tabLst>
                <a:tab pos="2286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Duty of occupier: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to ensure that bio-medical waste is handled without any adverse effect to human health and environment</a:t>
            </a:r>
          </a:p>
          <a:p>
            <a:pPr marL="0" indent="0" eaLnBrk="1" hangingPunct="1">
              <a:lnSpc>
                <a:spcPct val="80000"/>
              </a:lnSpc>
              <a:tabLst>
                <a:tab pos="2286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Treatment and disposal </a:t>
            </a:r>
          </a:p>
          <a:p>
            <a:pPr marL="628650" lvl="1" indent="-361950" eaLnBrk="1" hangingPunct="1">
              <a:lnSpc>
                <a:spcPct val="80000"/>
              </a:lnSpc>
              <a:buFontTx/>
              <a:buChar char="o"/>
              <a:tabLst>
                <a:tab pos="2286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accordance with Schedule I and in compliance with standards in Schedule II. Facility off- site</a:t>
            </a:r>
          </a:p>
          <a:p>
            <a:pPr marL="628650" lvl="1" indent="-361950" eaLnBrk="1" hangingPunct="1">
              <a:lnSpc>
                <a:spcPct val="80000"/>
              </a:lnSpc>
              <a:buFontTx/>
              <a:buChar char="o"/>
              <a:tabLst>
                <a:tab pos="2286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Segregation, packaging, transport and storage </a:t>
            </a:r>
          </a:p>
          <a:p>
            <a:pPr marL="628650" lvl="1" indent="-361950" eaLnBrk="1" hangingPunct="1">
              <a:lnSpc>
                <a:spcPct val="80000"/>
              </a:lnSpc>
              <a:buFontTx/>
              <a:buChar char="o"/>
              <a:tabLst>
                <a:tab pos="2286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Bio-medical waste shall not be mixed with any other waste</a:t>
            </a:r>
          </a:p>
          <a:p>
            <a:pPr marL="628650" lvl="1" indent="-361950" eaLnBrk="1" hangingPunct="1">
              <a:lnSpc>
                <a:spcPct val="80000"/>
              </a:lnSpc>
              <a:buFontTx/>
              <a:buChar char="o"/>
              <a:tabLst>
                <a:tab pos="2286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Shall be segregated at the point of generation as per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codes in Schedule I.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Provisions and clauses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39163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Containers should be appropriately labeled and bar coded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Transportation only in authorized vehicles with installed GPS.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No untreated waste shall be stored beyond 48 hrs, incase of emergency permission must be sought from prescribed authority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Municipal authorities shall continue to pick up and transport segregated non bio-medical waste from healthcare facilities.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6215106" cy="714380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Prescribed authority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85875"/>
            <a:ext cx="6480175" cy="48069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State Pollution Control Board/Committee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Applications for seeking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authorisation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to be disposed within 90 days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The authority may after giving reasonable opportunity of being heard to the applicant and for reasons thereof to be recorded in writing, refuse to grant/renew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authorisation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May cancel/suspend an authorization in case of non- compliance of rules by  operator/occupier. Suspension/cancellation of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authorisation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, only after opportunity to 	the applicant to be heard, reasons to be recorded in writing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Appeal against the order by the applicant within 30 days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6215106" cy="714380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Authorisation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39163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authorisation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will be one time for non-bedded occupier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Bedded occupiers will apply for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authorisation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as per Form II. 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Authorisation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to operate a facility would be 	issued in Form III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The validity of the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authorisation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will be synchronized with the validity of consents.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6215106" cy="714380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6480175" cy="7207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Records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6480175" cy="492918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66700" algn="l"/>
              </a:tabLst>
            </a:pP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Annual reports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Details of category and quantity of waste handled, mode of treatment with details. Submission to Prescribed Authority by  June 30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66700" algn="l"/>
              </a:tabLst>
            </a:pP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Maintenance of records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Records related to generation, collection, reception, storage, transportation, treatment, disposal or any other from of handling of bio-	medical waste. Subject to inspection and verification at any time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66700" algn="l"/>
              </a:tabLst>
            </a:pP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Accident Reporting  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Any accident during handling or transportation of  bio- medical waste should be reported to the Prescribed Authority in Form I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6215106" cy="714380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Schedule I</a:t>
            </a:r>
            <a:r>
              <a:rPr lang="en-US" dirty="0" smtClean="0"/>
              <a:t>: </a:t>
            </a:r>
            <a:endParaRPr lang="en-IN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  <p:graphicFrame>
        <p:nvGraphicFramePr>
          <p:cNvPr id="5" name="Group 136"/>
          <p:cNvGraphicFramePr>
            <a:graphicFrameLocks/>
          </p:cNvGraphicFramePr>
          <p:nvPr/>
        </p:nvGraphicFramePr>
        <p:xfrm>
          <a:off x="714375" y="1214438"/>
          <a:ext cx="6388118" cy="4863362"/>
        </p:xfrm>
        <a:graphic>
          <a:graphicData uri="http://schemas.openxmlformats.org/drawingml/2006/table">
            <a:tbl>
              <a:tblPr/>
              <a:tblGrid>
                <a:gridCol w="2511654"/>
                <a:gridCol w="1782302"/>
                <a:gridCol w="2094162"/>
              </a:tblGrid>
              <a:tr h="7198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Waste 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category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Colour code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Treatment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</a:tr>
              <a:tr h="7198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Human anatomical waste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Yellow 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Inc./ Plasma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Pyrolysis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/burial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8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Animal waste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Yellow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Inc./ Plasma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Pyrolysis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/burial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8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Soiled Waste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Yellow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Inc./ Plasma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Pyrolysis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/burial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1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Discarded Medicines,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Cytotoxic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drugs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Yellow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Inc./Send back to manufacturer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1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Microbiology &amp; biotechnology waste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Yellow 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Inc. (after lab pre treatment)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pt-temp">
  <a:themeElements>
    <a:clrScheme name="ppt-tem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-temp">
      <a:majorFont>
        <a:latin typeface="ITC Officina Sans Book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-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</Template>
  <TotalTime>7</TotalTime>
  <Words>1102</Words>
  <Application>Microsoft PowerPoint</Application>
  <PresentationFormat>On-screen Show (4:3)</PresentationFormat>
  <Paragraphs>187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ITC Officina Sans Book</vt:lpstr>
      <vt:lpstr>Garamond</vt:lpstr>
      <vt:lpstr>ppt-temp</vt:lpstr>
      <vt:lpstr>Overview</vt:lpstr>
      <vt:lpstr>Important definitions</vt:lpstr>
      <vt:lpstr>Important definitions</vt:lpstr>
      <vt:lpstr>Provisions and clauses</vt:lpstr>
      <vt:lpstr>Provisions and clauses</vt:lpstr>
      <vt:lpstr>Prescribed authority</vt:lpstr>
      <vt:lpstr>Authorisation</vt:lpstr>
      <vt:lpstr>Records</vt:lpstr>
      <vt:lpstr>Schedule I: </vt:lpstr>
      <vt:lpstr>Slide 10</vt:lpstr>
      <vt:lpstr>Slide 11</vt:lpstr>
      <vt:lpstr>Slide 12</vt:lpstr>
      <vt:lpstr>Take note</vt:lpstr>
      <vt:lpstr>Role of municipal body</vt:lpstr>
      <vt:lpstr>Role of Prescribed Authorities </vt:lpstr>
      <vt:lpstr>Incineration standards</vt:lpstr>
      <vt:lpstr>Incinerator</vt:lpstr>
      <vt:lpstr>Environment Protection Act, 1986</vt:lpstr>
      <vt:lpstr>Environment Protection Act, 1986</vt:lpstr>
      <vt:lpstr>Associated rules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tripti</dc:creator>
  <cp:lastModifiedBy>tripti</cp:lastModifiedBy>
  <cp:revision>1</cp:revision>
  <dcterms:created xsi:type="dcterms:W3CDTF">2016-06-30T08:40:06Z</dcterms:created>
  <dcterms:modified xsi:type="dcterms:W3CDTF">2016-06-30T08:47:35Z</dcterms:modified>
</cp:coreProperties>
</file>