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D22EE9-BFFF-429B-87F1-FE776BF37DBC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8C8BEE-A608-45A9-B5C9-C0879DD8749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2663B-B5B6-4A3D-8B50-B3F7964C73B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16C95B-035D-4339-AAFE-A0DFE76E258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4801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600200"/>
            <a:ext cx="6551612" cy="4525963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8C100-216A-4FFD-A505-495D8BA59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Understanding and Simplifying Bio-medical Waste Management </a:t>
            </a:r>
          </a:p>
          <a:p>
            <a:pPr>
              <a:defRPr/>
            </a:pPr>
            <a:r>
              <a:rPr lang="en-US"/>
              <a:t>A training manual for trainers</a:t>
            </a:r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1AE6F4-30A1-4B48-937F-A9FC69E920A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45DD8-9A98-44A9-BF3C-A74C4413880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5D95B5-C88A-4AA8-916A-8772D71C52A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F80C73-290C-4FBF-BAE6-B91A4F30FDD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D8082-93C1-4595-A2D5-5814229335B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524BC-D673-483C-BFCB-492EAD1A4D8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0E799F-4560-498A-A8F7-4AA7C8C7346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C81C13-98C2-4446-A7BE-592ADB4EBBB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D557B171-A066-4196-AF44-EC3ACCB42AD2}" type="slidenum">
              <a:rPr lang="en-IN"/>
              <a:pPr/>
              <a:t>‹#›</a:t>
            </a:fld>
            <a:endParaRPr lang="en-IN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8662" y="5929330"/>
            <a:ext cx="7000924" cy="714380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207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Managing special wastes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060825"/>
          </a:xfrm>
        </p:spPr>
        <p:txBody>
          <a:bodyPr/>
          <a:lstStyle/>
          <a:p>
            <a:pPr marL="0" indent="0" eaLnBrk="1" hangingPunct="1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Segregation: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coding</a:t>
            </a:r>
          </a:p>
          <a:p>
            <a:pPr marL="0" indent="0" eaLnBrk="1" hangingPunct="1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Disinfection</a:t>
            </a:r>
          </a:p>
          <a:p>
            <a:pPr marL="0" indent="0" eaLnBrk="1" hangingPunct="1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Sharps management</a:t>
            </a:r>
          </a:p>
          <a:p>
            <a:pPr marL="0" indent="0" eaLnBrk="1" hangingPunct="1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Hazardous waste</a:t>
            </a:r>
          </a:p>
          <a:p>
            <a:pPr marL="179388" lvl="1" indent="0" eaLnBrk="1" hangingPunct="1">
              <a:buFontTx/>
              <a:buChar char="o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Mercury</a:t>
            </a:r>
          </a:p>
          <a:p>
            <a:pPr marL="179388" lvl="1" indent="0" eaLnBrk="1" hangingPunct="1">
              <a:buFontTx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79388" lvl="1" indent="0" eaLnBrk="1" hangingPunct="1">
              <a:buFontTx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drugs</a:t>
            </a:r>
          </a:p>
          <a:p>
            <a:pPr marL="179388" lvl="1" indent="0" eaLnBrk="1" hangingPunct="1">
              <a:buFontTx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Pharmaceuticals</a:t>
            </a:r>
          </a:p>
          <a:p>
            <a:pPr marL="179388" lvl="1" indent="0" eaLnBrk="1" hangingPunct="1">
              <a:buFontTx/>
              <a:buChar char="o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Radioactive waste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Sharps management: reducing stick injuries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1397000"/>
          </a:xfrm>
        </p:spPr>
        <p:txBody>
          <a:bodyPr/>
          <a:lstStyle/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 devices and circumstances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in which injuries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occur.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Maintain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records of stick injuries</a:t>
            </a:r>
          </a:p>
        </p:txBody>
      </p:sp>
      <p:graphicFrame>
        <p:nvGraphicFramePr>
          <p:cNvPr id="69713" name="Group 81"/>
          <p:cNvGraphicFramePr>
            <a:graphicFrameLocks noGrp="1"/>
          </p:cNvGraphicFramePr>
          <p:nvPr/>
        </p:nvGraphicFramePr>
        <p:xfrm>
          <a:off x="785813" y="3357563"/>
          <a:ext cx="6121400" cy="1287469"/>
        </p:xfrm>
        <a:graphic>
          <a:graphicData uri="http://schemas.openxmlformats.org/drawingml/2006/table">
            <a:tbl>
              <a:tblPr/>
              <a:tblGrid>
                <a:gridCol w="1296987"/>
                <a:gridCol w="1295400"/>
                <a:gridCol w="936625"/>
                <a:gridCol w="936625"/>
                <a:gridCol w="1655763"/>
              </a:tblGrid>
              <a:tr h="1287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Personnel involved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Procedure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injury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Device 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Conditions/ circumstances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9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7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6480175" cy="7651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Evolving sharps management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38"/>
            <a:ext cx="6459537" cy="33575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Risk area identification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During operations: by suture needles, passing 	sharps directly in hands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Sharp left unattended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Undestroyed sharp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Sharps in the wrong container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Unsealed sharps container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Puncture prone container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335712" cy="29813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Studies and follow ups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Study: one-third injuries being caused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by recapping</a:t>
            </a:r>
            <a:endParaRPr lang="en-US" sz="2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Follow up: Do not recap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One layer of surgical gloves appears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to decrease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the volume of blood injected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by solid suture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needles by 70%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Follow up: Follow universal precautions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49288" y="333375"/>
            <a:ext cx="64801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Evolving sharps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480175" cy="6921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Health is wealth: manage sharps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43000"/>
            <a:ext cx="6102350" cy="43576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Always wear gloves: one layer of surgical gloves appears to decrease the volume of blood injected (amount of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innoculum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 by solid suture needles by 70%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Destroy needles, cut syringes using needle destroyer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All sharps to be stored in a puncture resistant container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Sharps should not be transferred in hands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Prohibit recapping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Vaccination of all personnel against HBV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Start PEP in hospitals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480175" cy="83661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Needle-stick bill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412874"/>
            <a:ext cx="6673869" cy="458789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U.S. Senate unanimously approved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new workplace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regulations that will dramatically 	lower the number of potentially lethal needle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sticks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bill is called the Needle stick Safety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and Prevention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Act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legislation will require healthcare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facilities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nationwide to provide their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employees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with syringes and blood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Drawing devices incorporating safety features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retract, blunt or cover the needles after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are used.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Studies show that the safety features can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accidental needle injuries by up to 80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percent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215082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Mercury spill management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containment kit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316662" cy="4186238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latin typeface="Times New Roman" pitchFamily="18" charset="0"/>
                <a:cs typeface="Times New Roman" pitchFamily="18" charset="0"/>
              </a:rPr>
              <a:t>Nitrile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gloves or two pairs of latex gloves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Face mask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Protection for the eyes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Scotch tape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10 cc syringe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Covered plastic/glass container with water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Posters depicting the process of mercury 	containment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207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Mercury spill: thumb rules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6121400" cy="35290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003366"/>
              </a:buClr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Never touch mercury with bare hands </a:t>
            </a:r>
          </a:p>
          <a:p>
            <a:pPr marL="0" indent="0" eaLnBrk="1" hangingPunct="1">
              <a:lnSpc>
                <a:spcPct val="90000"/>
              </a:lnSpc>
              <a:buClr>
                <a:srgbClr val="003366"/>
              </a:buClr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Wear all protective gears</a:t>
            </a:r>
          </a:p>
          <a:p>
            <a:pPr marL="0" indent="0" eaLnBrk="1" hangingPunct="1">
              <a:lnSpc>
                <a:spcPct val="90000"/>
              </a:lnSpc>
              <a:buClr>
                <a:srgbClr val="003366"/>
              </a:buClr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Gather mercury using stiff paper and suck it 	in a eyedropper/syringe without the needle</a:t>
            </a:r>
          </a:p>
          <a:p>
            <a:pPr marL="0" indent="0" eaLnBrk="1" hangingPunct="1">
              <a:lnSpc>
                <a:spcPct val="90000"/>
              </a:lnSpc>
              <a:buClr>
                <a:srgbClr val="003366"/>
              </a:buClr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Pour contents of the syringe in a bottle 	containing water</a:t>
            </a:r>
          </a:p>
          <a:p>
            <a:pPr marL="0" indent="0" eaLnBrk="1" hangingPunct="1">
              <a:lnSpc>
                <a:spcPct val="90000"/>
              </a:lnSpc>
              <a:buClr>
                <a:srgbClr val="003366"/>
              </a:buClr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Put scotch tape around the bottle </a:t>
            </a:r>
          </a:p>
          <a:p>
            <a:pPr marL="0" indent="0" eaLnBrk="1" hangingPunct="1">
              <a:lnSpc>
                <a:spcPct val="90000"/>
              </a:lnSpc>
              <a:buClr>
                <a:srgbClr val="003366"/>
              </a:buClr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Keep the syringe for further use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207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Mercury spills: some facts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6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 thermometer may have 1gm of mercury and a sphygmomanometer, around 85-95gms 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As much as 80% of inhaled mercury may be absorbed in the blood stream and the biological half-life of this is around 60 days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1gm of mercury is enough to contaminate a lake of 20 acres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Mercury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levels in the BP apparatus monitoring and calibrating stations may sometimes reach the ceiling value of 1mg/10m</a:t>
            </a:r>
            <a:r>
              <a:rPr lang="en-US" sz="2400" b="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as established by OSHA</a:t>
            </a:r>
            <a:r>
              <a:rPr lang="en-US" sz="2600" b="0" dirty="0" smtClean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Mercury spills: some facts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/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 nurse may take 15 minutes to 12 hours to properly clean up a spill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The room would need to be sealed and cleaned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Cost of spill kits (including good protective gear) is $ 5-200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 Minnesota it was estimated that it costs </a:t>
            </a:r>
            <a:br>
              <a:rPr lang="en-US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$ 2,500- 3000 to remove one pound (0.4538kg) of mercury from a municipal waste incinerator’s air emissions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Spill cleanup guidelines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316662" cy="3114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Ontario Ministry of Labor’s cleanup guidelines: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endParaRPr lang="en-US" sz="2400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Written policy and procedures for cleanups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Policy to be posted at all work places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Training of staff on method of cleanups and 	use of protective gear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7224" y="6072206"/>
            <a:ext cx="7143800" cy="571504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207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Categories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codes for waste segregation</a:t>
            </a:r>
          </a:p>
        </p:txBody>
      </p:sp>
      <p:graphicFrame>
        <p:nvGraphicFramePr>
          <p:cNvPr id="62600" name="Group 136"/>
          <p:cNvGraphicFramePr>
            <a:graphicFrameLocks noGrp="1"/>
          </p:cNvGraphicFramePr>
          <p:nvPr>
            <p:ph type="body" idx="1"/>
          </p:nvPr>
        </p:nvGraphicFramePr>
        <p:xfrm>
          <a:off x="755650" y="1484313"/>
          <a:ext cx="6388118" cy="4432789"/>
        </p:xfrm>
        <a:graphic>
          <a:graphicData uri="http://schemas.openxmlformats.org/drawingml/2006/table">
            <a:tbl>
              <a:tblPr/>
              <a:tblGrid>
                <a:gridCol w="2511654"/>
                <a:gridCol w="1782302"/>
                <a:gridCol w="2094162"/>
              </a:tblGrid>
              <a:tr h="688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Colour code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666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Human anatomical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 (Y)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 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Animal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 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Soiled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 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Discarded Medicines,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drugs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Inc./Send back to manufacturer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Microbiology &amp; biotechnology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 (after lab pre treatment)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Minor spills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Small spills can be cleaned up with a vacuum cleaner equipped with charcoal filter or water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trap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Surfaces should then be washed with mercury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neutralising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solution (like 20% calcium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or 20% sodium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thiosulphate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powder can be sprinkled over the area immediately after spill to avoid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mercury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vapourisation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(till cleaning up)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safety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plan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7004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Identify all usage locations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Monitor exposure levels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Training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Use personal protective equipment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Administrative controls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Work practice controls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Engineering controls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Neutralise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solution before discarding</a:t>
            </a:r>
          </a:p>
          <a:p>
            <a:pPr marL="0" indent="0" eaLnBrk="1" hangingPunct="1">
              <a:lnSpc>
                <a:spcPct val="90000"/>
              </a:lnSpc>
              <a:tabLst>
                <a:tab pos="3429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Develop a spill cleanup 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waste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14438"/>
            <a:ext cx="6316662" cy="4714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Disposal: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Disposed of either by incineration/Plasma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Pyrolysis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/Encapsulation at CBWTF of HSDF site or send back to the manufacturer.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Cleanup of small spills: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5ml or 5g outside a hood should be wiped 	with absorbent gauze and then cleaned (thrice) with detergent and water. Any glass fragments should be placed in a cardboard or plastic container and then into a CD disposal bag, along with used absorbent pads. Glassware or other contaminated reusable items should be placed in a plastic bag and washed with detergent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Spill kits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388100" cy="4400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Ready to use kits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Labeled and kept in or near preparation or administrative areas.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Kits should include: a respirator, chemical splash goggles, two pairs of gloves, two sheets (12x12) of absorbent material, 250-ml and 1-litre spill-control pillows, and a small scoop to collect glass fragments. Finally, the kit should contain two large CD waste-disposal bags.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spills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6480175" cy="49974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Cover spill with absorbent sheets. Damp cloth should be used if powder is involved. Care must be taken not to generate aerosols; restrict access to spill.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Use respirators when there is danger of airborne powder or aerosols.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Chemical in activators should not be applied to the absorbed drug as it may produce hazardous by-products. (However, sodium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thiosulfate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can be safely used to inactivate nitrogen mustard.)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All contaminated surfaces should be thoroughly cleaned with detergent and then wiped with clean water. Contaminated materials should be disposed of in the CD disposal bag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contact with CDs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85861"/>
            <a:ext cx="6264275" cy="457203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The following actions, as appropriate, should be taken for overt contamination by </a:t>
            </a:r>
            <a:r>
              <a:rPr lang="en-US" sz="2400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agents: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Immediately change the contaminated 	gloves or gown.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Immediately wash the affected skin area with 	soap and water and have a physician examine 	the area as soon as possible.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Immediately flood the affected eye with 	eyewash designated for that purpose; seek 	medical attention immediately.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Report incidents involving skin or eye 	contact in accordance with hospital 	procedure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Contaminated laundry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6745307" cy="473076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Shall be handled as little as possible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with minimum agitation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Bagged at the location where it was used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and shall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not be sorted or rinsed in the location of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use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Placed and transported in labeled bags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or containers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If wet and presents a reasonable likelihood of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soak-through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the laundry shall be placed and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transported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in bags or containers which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leakage of fluids</a:t>
            </a:r>
          </a:p>
          <a:p>
            <a:pPr marL="0" indent="0" eaLnBrk="1" hangingPunct="1">
              <a:lnSpc>
                <a:spcPct val="80000"/>
              </a:lnSpc>
              <a:tabLst>
                <a:tab pos="2286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Ensure that employees who have contact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with contaminated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laundry wear protective gloves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other appropriate personal protective 	equipment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Follow up meeting with trainees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2333625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Interactive session: what is being practiced?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Problems faced, if any,  with segregation, 	equipment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Enlist problems from your monitoring sheets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Answer to queries, if any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650" y="6245225"/>
            <a:ext cx="7102498" cy="47625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  <p:sp>
        <p:nvSpPr>
          <p:cNvPr id="92221" name="Rectangle 6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6480175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Categories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codes</a:t>
            </a:r>
          </a:p>
        </p:txBody>
      </p:sp>
      <p:graphicFrame>
        <p:nvGraphicFramePr>
          <p:cNvPr id="92266" name="Group 106"/>
          <p:cNvGraphicFramePr>
            <a:graphicFrameLocks noGrp="1"/>
          </p:cNvGraphicFramePr>
          <p:nvPr>
            <p:ph idx="1"/>
          </p:nvPr>
        </p:nvGraphicFramePr>
        <p:xfrm>
          <a:off x="785813" y="963613"/>
          <a:ext cx="6215106" cy="5000660"/>
        </p:xfrm>
        <a:graphic>
          <a:graphicData uri="http://schemas.openxmlformats.org/drawingml/2006/table">
            <a:tbl>
              <a:tblPr/>
              <a:tblGrid>
                <a:gridCol w="1796228"/>
                <a:gridCol w="1563603"/>
                <a:gridCol w="2855275"/>
              </a:tblGrid>
              <a:tr h="67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Colour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code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1016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Inc./Plasma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HSDF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0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Chemical Liquid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Resource Recovery; Pretreatment; discharge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91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Discarded/contaminated linen, mattresses etc.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Chemical disinfection; inc./Plasma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Pyrolysis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Contaminated/Recyclable Waste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hydroclaving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/microwaving; shredding; recycling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9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480175" cy="81121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Categories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15082"/>
            <a:ext cx="7531126" cy="506393"/>
          </a:xfrm>
        </p:spPr>
        <p:txBody>
          <a:bodyPr/>
          <a:lstStyle/>
          <a:p>
            <a:pPr>
              <a:defRPr/>
            </a:pP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>
              <a:defRPr/>
            </a:pP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A training manual for trainers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oup 106"/>
          <p:cNvGraphicFramePr>
            <a:graphicFrameLocks noGrp="1"/>
          </p:cNvGraphicFramePr>
          <p:nvPr>
            <p:ph type="tbl" idx="1"/>
          </p:nvPr>
        </p:nvGraphicFramePr>
        <p:xfrm>
          <a:off x="714348" y="1357298"/>
          <a:ext cx="6530993" cy="4543445"/>
        </p:xfrm>
        <a:graphic>
          <a:graphicData uri="http://schemas.openxmlformats.org/drawingml/2006/table">
            <a:tbl>
              <a:tblPr/>
              <a:tblGrid>
                <a:gridCol w="2341766"/>
                <a:gridCol w="1877929"/>
                <a:gridCol w="2311298"/>
              </a:tblGrid>
              <a:tr h="75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Colour code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1336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Waste Sharps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White/ translucent (puncture proof)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Autoclave/Shredding; landfill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Glassware (expect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contaminated)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 Cardboard boxes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Disinfection/auto/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hydroclaving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/microwaving; recycling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0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Metallic Body Implants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 Cardboard boxes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6335712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segregation system </a:t>
            </a:r>
          </a:p>
        </p:txBody>
      </p:sp>
      <p:graphicFrame>
        <p:nvGraphicFramePr>
          <p:cNvPr id="63541" name="Group 53"/>
          <p:cNvGraphicFramePr>
            <a:graphicFrameLocks noGrp="1"/>
          </p:cNvGraphicFramePr>
          <p:nvPr>
            <p:ph type="body" idx="1"/>
          </p:nvPr>
        </p:nvGraphicFramePr>
        <p:xfrm>
          <a:off x="684213" y="1052513"/>
          <a:ext cx="6459555" cy="4805380"/>
        </p:xfrm>
        <a:graphic>
          <a:graphicData uri="http://schemas.openxmlformats.org/drawingml/2006/table">
            <a:tbl>
              <a:tblPr/>
              <a:tblGrid>
                <a:gridCol w="2683013"/>
                <a:gridCol w="1399635"/>
                <a:gridCol w="1252305"/>
                <a:gridCol w="1124602"/>
              </a:tblGrid>
              <a:tr h="899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3905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Human tissues, organs, body parts, animal waste,  soiled waste, pharmaceuticals,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cytotoxic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drugs, chemical, microbiological &amp; biotechnological 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Contaminated (recyclable) waste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Glassware and metallic body implants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Sharps waste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245225" cy="1096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Only 15-20% of hospital waste is infectious/hazardous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57313"/>
            <a:ext cx="6264275" cy="45196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Segregate waste, it helps: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In infection control</a:t>
            </a:r>
          </a:p>
          <a:p>
            <a:pPr marL="82550" indent="-8255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Reduces the hazards associated with infectious 	waste</a:t>
            </a:r>
          </a:p>
          <a:p>
            <a:pPr marL="82550" indent="-8255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Avoids hazards caused by improper treatment 	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Incineration of PVC, mercury or other 	chemicals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Saves money spent in treatment 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Avoids illegal reuse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Decreases occupational hazards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Favours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recycling</a:t>
            </a:r>
          </a:p>
          <a:p>
            <a:pPr marL="0" indent="0" eaLnBrk="1" hangingPunct="1">
              <a:lnSpc>
                <a:spcPct val="8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Fulfills requirement of law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69215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Segregation –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making a difference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57313"/>
            <a:ext cx="6264275" cy="4768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66700" algn="l"/>
              </a:tabLst>
            </a:pPr>
            <a:r>
              <a:rPr lang="en-US" sz="24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Tips to ensure good segregation: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All bins equally easy to use: in terms of 	handling and placement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Optimum number of bins: neither less nor 	more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Clean bins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Easy operation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Different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bins for each category of 	waste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Proper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labelling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of bins</a:t>
            </a:r>
          </a:p>
          <a:p>
            <a:pPr marL="0" indent="0" eaLnBrk="1" hangingPunct="1">
              <a:lnSpc>
                <a:spcPct val="90000"/>
              </a:lnSpc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Posters in the work area as a constant 	reminder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6480175" cy="7651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disinfection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052763"/>
          </a:xfrm>
        </p:spPr>
        <p:txBody>
          <a:bodyPr/>
          <a:lstStyle/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1% Sodium hypochlorite or an equivalent 	solution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Minimum residency time of 30 min.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Freshly prepared solution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Accurately made concentration 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10% solution in case of heavily soaked 	material/spill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6480175" cy="9080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Cleaning up a body fluid spill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6264275" cy="3773488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66700" algn="l"/>
              </a:tabLst>
            </a:pPr>
            <a:r>
              <a:rPr lang="en-US" sz="26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Have a separate mop for spill clean up: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Clean the spill either with absorbent cotton and discard it in red bin, or clean with the spill mop (reusable after disinfection in a separate bucket)</a:t>
            </a:r>
          </a:p>
          <a:p>
            <a:pPr marL="0" indent="0" eaLnBrk="1" hangingPunct="1">
              <a:tabLst>
                <a:tab pos="266700" algn="l"/>
              </a:tabLst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Now put disinfectant solution on this area and leave it for 10 minutes. Preferably use </a:t>
            </a:r>
            <a:r>
              <a:rPr lang="en-US" sz="2600" b="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agents on floors, or 10% bleaching solution. Wipe with clean mop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4348" y="6072206"/>
            <a:ext cx="7143800" cy="500066"/>
          </a:xfrm>
        </p:spPr>
        <p:txBody>
          <a:bodyPr/>
          <a:lstStyle/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Understanding and Simplifying Bio-medical Waste Management </a:t>
            </a:r>
          </a:p>
          <a:p>
            <a:pPr algn="l">
              <a:defRPr/>
            </a:pPr>
            <a:r>
              <a:rPr lang="en-US" sz="1800" b="0" i="1" dirty="0">
                <a:latin typeface="Calibri" pitchFamily="34" charset="0"/>
                <a:cs typeface="Calibri" pitchFamily="34" charset="0"/>
              </a:rPr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19</TotalTime>
  <Words>1467</Words>
  <Application>Microsoft PowerPoint</Application>
  <PresentationFormat>On-screen Show (4:3)</PresentationFormat>
  <Paragraphs>263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ITC Officina Sans Book</vt:lpstr>
      <vt:lpstr>Garamond</vt:lpstr>
      <vt:lpstr>ppt-temp</vt:lpstr>
      <vt:lpstr>Managing special wastes</vt:lpstr>
      <vt:lpstr>Categories and colour codes for waste segregation</vt:lpstr>
      <vt:lpstr>Categories and colour codes</vt:lpstr>
      <vt:lpstr>Categories and colour codes</vt:lpstr>
      <vt:lpstr> Waste segregation system </vt:lpstr>
      <vt:lpstr>Only 15-20% of hospital waste is infectious/hazardous</vt:lpstr>
      <vt:lpstr>Segregation – making a difference</vt:lpstr>
      <vt:lpstr>Chemical disinfection</vt:lpstr>
      <vt:lpstr>Cleaning up a body fluid spill</vt:lpstr>
      <vt:lpstr>Sharps management: reducing stick injuries</vt:lpstr>
      <vt:lpstr>Evolving sharps management</vt:lpstr>
      <vt:lpstr>Slide 12</vt:lpstr>
      <vt:lpstr>Health is wealth: manage sharps</vt:lpstr>
      <vt:lpstr>Needle-stick bill</vt:lpstr>
      <vt:lpstr>Mercury spill management containment kit</vt:lpstr>
      <vt:lpstr>Mercury spill: thumb rules</vt:lpstr>
      <vt:lpstr>Mercury spills: some facts</vt:lpstr>
      <vt:lpstr>Mercury spills: some facts</vt:lpstr>
      <vt:lpstr>Spill cleanup guidelines</vt:lpstr>
      <vt:lpstr>Minor spills</vt:lpstr>
      <vt:lpstr>Glutaraldehyde safety action plan</vt:lpstr>
      <vt:lpstr>Cytotoxic waste</vt:lpstr>
      <vt:lpstr>Spill kits</vt:lpstr>
      <vt:lpstr>Larger spills</vt:lpstr>
      <vt:lpstr>Direct contact with CDs </vt:lpstr>
      <vt:lpstr>Contaminated laundry</vt:lpstr>
      <vt:lpstr>Follow up meeting with trainees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special wastes</dc:title>
  <dc:creator>tripti</dc:creator>
  <cp:lastModifiedBy>tripti</cp:lastModifiedBy>
  <cp:revision>2</cp:revision>
  <dcterms:created xsi:type="dcterms:W3CDTF">2016-06-30T07:11:54Z</dcterms:created>
  <dcterms:modified xsi:type="dcterms:W3CDTF">2016-06-30T07:31:38Z</dcterms:modified>
</cp:coreProperties>
</file>