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I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I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N" smtClean="0"/>
              <a:t>Click to edit Master text styles</a:t>
            </a:r>
          </a:p>
          <a:p>
            <a:pPr lvl="1"/>
            <a:r>
              <a:rPr lang="en-IN" smtClean="0"/>
              <a:t>Second level</a:t>
            </a:r>
          </a:p>
          <a:p>
            <a:pPr lvl="2"/>
            <a:r>
              <a:rPr lang="en-IN" smtClean="0"/>
              <a:t>Third level</a:t>
            </a:r>
          </a:p>
          <a:p>
            <a:pPr lvl="3"/>
            <a:r>
              <a:rPr lang="en-IN" smtClean="0"/>
              <a:t>Fourth level</a:t>
            </a:r>
          </a:p>
          <a:p>
            <a:pPr lvl="4"/>
            <a:r>
              <a:rPr lang="en-IN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IN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6E4CFB-DAB4-4D48-A5EA-3359A157A0FD}" type="slidenum">
              <a:rPr lang="en-IN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344816-3032-4146-ABA3-3FC324A39A1C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0D77AE-7603-4048-AD1E-3216FB3974DA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99113" y="260350"/>
            <a:ext cx="1636712" cy="5865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260350"/>
            <a:ext cx="4762500" cy="5865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2ABCF0-401F-4F1A-8E0C-8D56A1DA30CF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DE0394-827F-4B95-A1E6-37EBA22291E2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E60BB4-2396-44B7-A0E5-5A44B9924657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1988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5425" y="1600200"/>
            <a:ext cx="3200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9A386E5-1587-4B91-A8F5-490BAF7B4C72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68A85B-AE1D-469A-86FA-F6C15CA6002D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CEB27B-36CB-440D-905E-655B1AE4718E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B03069-5273-42A5-90C3-08F298B08488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7DCC7FA-1A04-43CF-A996-6EADBA348888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6A3086-040B-439F-8BB3-CC827470871C}" type="slidenum">
              <a:rPr lang="en-IN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0" name="Picture 8" descr="lg-doch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305675" y="188913"/>
            <a:ext cx="1768475" cy="1800225"/>
          </a:xfrm>
          <a:prstGeom prst="rect">
            <a:avLst/>
          </a:prstGeom>
          <a:noFill/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60350"/>
            <a:ext cx="6480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N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65516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55650" y="6245225"/>
            <a:ext cx="52641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j-lt"/>
              </a:defRPr>
            </a:lvl1pPr>
          </a:lstStyle>
          <a:p>
            <a:r>
              <a:rPr lang="en-IN"/>
              <a:t>Headline of presentation to come here (on slide master)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latin typeface="+mn-lt"/>
              </a:defRPr>
            </a:lvl1pPr>
          </a:lstStyle>
          <a:p>
            <a:fld id="{6E8E3FD1-5395-4AED-A2E1-6427742AEDA6}" type="slidenum">
              <a:rPr lang="en-IN"/>
              <a:pPr/>
              <a:t>‹#›</a:t>
            </a:fld>
            <a:endParaRPr lang="en-IN"/>
          </a:p>
        </p:txBody>
      </p:sp>
      <p:pic>
        <p:nvPicPr>
          <p:cNvPr id="8201" name="Picture 9" descr="sdbndwe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657225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ITC Officina Sans Boo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0241"/>
            <a:ext cx="7772400" cy="3500462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Reducing Carbon Footprint of a Health care Facility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dirty="0">
                <a:latin typeface="Times New Roman" pitchFamily="18" charset="0"/>
                <a:cs typeface="Times New Roman" pitchFamily="18" charset="0"/>
              </a:rPr>
            </a:b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Stockholm County Council PVC Elimination Policy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Resolution to phase out PVC passed in 1997.</a:t>
            </a:r>
          </a:p>
          <a:p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PVC has been virtually phased out from many disposable medical products</a:t>
            </a:r>
          </a:p>
          <a:p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Procedure packs were introduced in The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Broadgreen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University Hospitals NHS Trust (RLBUH) leading to savings of £175,000 per year, volume reduction in packaging waste by 90% (around 2.6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tonnes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) and thus reduction in carbon footprint by five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tonnes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IN" sz="24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Hospital waste management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Non-medical or general waste: makes up 80% of the total waste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Bio-medical waste: makes up 15-20% of the hospital waste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E-Waste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Mercury waste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428604"/>
            <a:ext cx="7972452" cy="1000132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Carbon footprint of a Health care Facility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2800" dirty="0" smtClean="0">
                <a:latin typeface="Times New Roman" pitchFamily="18" charset="0"/>
                <a:cs typeface="Times New Roman" pitchFamily="18" charset="0"/>
              </a:rPr>
            </a:b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Mercury emissions of a 300-500 bedded hospital- 3kgs/year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A 700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bedded hospital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can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cut down its green house gas emissions by almost 1300 MTCO</a:t>
            </a:r>
            <a:r>
              <a:rPr lang="en-US" sz="2800" b="0" baseline="-25000" dirty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equivalent.</a:t>
            </a:r>
            <a:endParaRPr lang="en-IN" sz="2800" b="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 </a:t>
            </a:r>
            <a:endParaRPr lang="en-IN" sz="2800" b="0" dirty="0">
              <a:latin typeface="Times New Roman" pitchFamily="18" charset="0"/>
              <a:cs typeface="Times New Roman" pitchFamily="18" charset="0"/>
            </a:endParaRPr>
          </a:p>
          <a:p>
            <a:endParaRPr lang="en-IN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Estimated plastic Bio-medical waste generated in India</a:t>
            </a: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200" dirty="0">
                <a:latin typeface="Times New Roman" pitchFamily="18" charset="0"/>
                <a:cs typeface="Times New Roman" pitchFamily="18" charset="0"/>
              </a:rPr>
            </a:b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ecycling waste can save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-124,237 MTCO2E emissions /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year.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1 ton recycled paper can 24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trees,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thus, 250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pounds of carbon dioxide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can be reduced from </a:t>
            </a:r>
            <a:r>
              <a:rPr lang="en-US" sz="2800" b="0" dirty="0">
                <a:latin typeface="Times New Roman" pitchFamily="18" charset="0"/>
                <a:cs typeface="Times New Roman" pitchFamily="18" charset="0"/>
              </a:rPr>
              <a:t>the air each year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500042"/>
            <a:ext cx="6929486" cy="928694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Calculating Carbon Footprints for Waste Management </a:t>
            </a: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200" dirty="0">
                <a:latin typeface="Times New Roman" pitchFamily="18" charset="0"/>
                <a:cs typeface="Times New Roman" pitchFamily="18" charset="0"/>
              </a:rPr>
            </a:b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714488"/>
            <a:ext cx="6551612" cy="4411675"/>
          </a:xfrm>
        </p:spPr>
        <p:txBody>
          <a:bodyPr>
            <a:normAutofit fontScale="92500"/>
          </a:bodyPr>
          <a:lstStyle/>
          <a:p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 web based calculator is available on USEPA site which calculates the carbon footprints </a:t>
            </a:r>
            <a:r>
              <a:rPr lang="en-US" sz="2400" b="0" dirty="0" err="1" smtClean="0">
                <a:latin typeface="Times New Roman" pitchFamily="18" charset="0"/>
                <a:cs typeface="Times New Roman" pitchFamily="18" charset="0"/>
              </a:rPr>
              <a:t>w.r.t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 the waste.</a:t>
            </a:r>
          </a:p>
          <a:p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Calculation:</a:t>
            </a:r>
          </a:p>
          <a:p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Baseline scenario: All waste is mixed and is thrown in the municipal dump from where it is land filled. </a:t>
            </a:r>
            <a:endParaRPr lang="en-IN" sz="24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Alternative scenario: All general waste is segregated and given for recycling/ composting. The BMW plastic is also segregated, disinfected, mutilated and sent for recycling. </a:t>
            </a:r>
          </a:p>
          <a:p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Average is taken for both the scenarios and the emission reduction/ increase is calculated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Reducing Carbon footprints through waste segregation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Staff training</a:t>
            </a:r>
          </a:p>
          <a:p>
            <a:pPr lvl="0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Minimizing yellow waste</a:t>
            </a:r>
            <a:endParaRPr lang="en-IN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Recycling  </a:t>
            </a:r>
            <a:endParaRPr lang="en-IN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Decentralized management of municipal waste</a:t>
            </a:r>
            <a:endParaRPr lang="en-IN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Reducing packaging waste </a:t>
            </a:r>
          </a:p>
          <a:p>
            <a:pPr lvl="0"/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Development of a green purchasing policy.</a:t>
            </a:r>
            <a:endParaRPr lang="en-IN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en-IN" sz="28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7072362" cy="571504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Reduction of energy consumption</a:t>
            </a: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3200" dirty="0" smtClean="0">
                <a:latin typeface="Times New Roman" pitchFamily="18" charset="0"/>
                <a:cs typeface="Times New Roman" pitchFamily="18" charset="0"/>
              </a:rPr>
            </a:b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Sir 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Ganga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Ram Hospital, New Delhi has taken the following measures to reduce is energy consumption:</a:t>
            </a:r>
            <a:endParaRPr lang="en-IN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Development of  Energy Management Policy </a:t>
            </a: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Installation of Solar Water Heating System (30,000 LPD) </a:t>
            </a: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Installation of VFD in Pumps of Laundry and Water Treatment Plants.  </a:t>
            </a: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Regulating the hours of lighting in various buildings. </a:t>
            </a: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Installation of  capacitor bank thereby maintaining power factor at 0.99 on continuous basis.</a:t>
            </a:r>
            <a:endParaRPr lang="en-IN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Switching to CFL / electronic blasts</a:t>
            </a: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Shifting to centralized AC Plant for old building </a:t>
            </a:r>
          </a:p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Energy savings of 932,500 (kWh) and thus, 670MT of carbon dioxide/year. </a:t>
            </a:r>
            <a:endParaRPr lang="en-IN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Reduction of water consumption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357298"/>
            <a:ext cx="6551612" cy="4768865"/>
          </a:xfrm>
        </p:spPr>
        <p:txBody>
          <a:bodyPr>
            <a:noAutofit/>
          </a:bodyPr>
          <a:lstStyle/>
          <a:p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Water use reduction </a:t>
            </a:r>
            <a:r>
              <a:rPr lang="en-US" sz="2000" b="0" dirty="0" err="1" smtClean="0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have saved  20-30% of water.</a:t>
            </a:r>
          </a:p>
          <a:p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Following steps can be taken to reduce water consumption:</a:t>
            </a:r>
          </a:p>
          <a:p>
            <a:pPr lvl="0"/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Audit current water use</a:t>
            </a:r>
            <a:endParaRPr lang="en-IN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Identify water conservation opportunities</a:t>
            </a:r>
            <a:endParaRPr lang="en-IN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Determine cost of opportunities and potential return on investment.</a:t>
            </a:r>
            <a:endParaRPr lang="en-IN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Prioritize water conservation opportunities.</a:t>
            </a:r>
            <a:endParaRPr lang="en-IN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Develop a phased plan</a:t>
            </a:r>
            <a:endParaRPr lang="en-IN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Implement plan.</a:t>
            </a:r>
            <a:endParaRPr lang="en-IN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Measure and document success</a:t>
            </a:r>
            <a:endParaRPr lang="en-IN" sz="20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Circular economy </a:t>
            </a: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w.r.t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. Bio-medical waste management</a:t>
            </a:r>
            <a:endParaRPr lang="en-IN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Circular economy is based on use, reuse, repair, refurbish and recycle, in an (almost) closed loop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It reduces waste production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In India, recycling by the informal sector in Delhi alone accounts for estimated net GHG reductions of 962,133 metric tons of carbon dioxide equivalent (TCO2e) each year.</a:t>
            </a:r>
            <a:endParaRPr lang="en-IN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Green purchasing </a:t>
            </a:r>
            <a:endParaRPr lang="en-IN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Environmentally Preferable Purchasing (EPP) is the act of purchasing products/services whose environmental impacts have been found to be less in comparison to other products/services.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A policy statement on EPP will act as an initiative in the direction of green purchasing.</a:t>
            </a:r>
            <a:endParaRPr lang="en-IN" sz="28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755650" y="6245225"/>
            <a:ext cx="5264150" cy="476250"/>
          </a:xfrm>
        </p:spPr>
        <p:txBody>
          <a:bodyPr/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pt-temp">
  <a:themeElements>
    <a:clrScheme name="ppt-tem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t-temp">
      <a:majorFont>
        <a:latin typeface="ITC Officina Sans Book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-tem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-tem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-tem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ppt-temp</Template>
  <TotalTime>4</TotalTime>
  <Words>673</Words>
  <Application>Microsoft PowerPoint</Application>
  <PresentationFormat>On-screen Show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ppt-temp</vt:lpstr>
      <vt:lpstr>Reducing Carbon Footprint of a Health care Facility </vt:lpstr>
      <vt:lpstr>Carbon footprint of a Health care Facility </vt:lpstr>
      <vt:lpstr>Estimated plastic Bio-medical waste generated in India </vt:lpstr>
      <vt:lpstr>Calculating Carbon Footprints for Waste Management  </vt:lpstr>
      <vt:lpstr>Reducing Carbon footprints through waste segregation</vt:lpstr>
      <vt:lpstr>Reduction of energy consumption </vt:lpstr>
      <vt:lpstr>Reduction of water consumption</vt:lpstr>
      <vt:lpstr>Circular economy w.r.t. Bio-medical waste management</vt:lpstr>
      <vt:lpstr>Green purchasing </vt:lpstr>
      <vt:lpstr>Stockholm County Council PVC Elimination Policy</vt:lpstr>
      <vt:lpstr>Hospital waste management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Carbon Footprint of a Health care Facility </dc:title>
  <dc:creator>tripti</dc:creator>
  <cp:lastModifiedBy>tripti</cp:lastModifiedBy>
  <cp:revision>2</cp:revision>
  <dcterms:created xsi:type="dcterms:W3CDTF">2016-06-30T06:58:11Z</dcterms:created>
  <dcterms:modified xsi:type="dcterms:W3CDTF">2016-06-30T08:49:34Z</dcterms:modified>
</cp:coreProperties>
</file>