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7849" autoAdjust="0"/>
  </p:normalViewPr>
  <p:slideViewPr>
    <p:cSldViewPr>
      <p:cViewPr varScale="1">
        <p:scale>
          <a:sx n="68" d="100"/>
          <a:sy n="68" d="100"/>
        </p:scale>
        <p:origin x="-4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D9C0-FB5A-49B9-9595-9FAD6327659E}" type="datetimeFigureOut">
              <a:rPr lang="en-US" smtClean="0"/>
              <a:pPr/>
              <a:t>7/4/2016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E6C8C-F158-4F45-9072-CAA5C0A18EB8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History of medical waste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Medical Waste Tracking Act in US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In late 1980s following the incident on east coast beach.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Identified medical waste as a separate waste category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baseline="30000" dirty="0" smtClean="0">
                <a:latin typeface="Times New Roman" pitchFamily="18" charset="0"/>
                <a:cs typeface="Times New Roman" pitchFamily="18" charset="0"/>
              </a:rPr>
              <a:t>st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Draft Rules in India–1995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Final Rules in 1998, 2 amendments and 3 guidelines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Evolution of alternate treatment technologies and shift from incineration</a:t>
            </a:r>
          </a:p>
          <a:p>
            <a:pPr>
              <a:buFontTx/>
              <a:buChar char="•"/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Revised Rules in 2016 </a:t>
            </a: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28596" y="578645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8" name="Picture 7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Why wear protective gear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47663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To avoid: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Prick injuries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Blood splashes during waste handling</a:t>
            </a:r>
          </a:p>
          <a:p>
            <a:pPr marL="182563" indent="-182563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Aerosolized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pathogens during loading, compaction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/ shredding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or spillage of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Spills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Chemical exposure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600076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What are sharps?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  <a:tabLst>
                <a:tab pos="347663" algn="l"/>
              </a:tabLst>
            </a:pPr>
            <a:r>
              <a:rPr lang="en-US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Anything capable of causing cuts and punctures: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Needles		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Blades 	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Scalpels		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Lancets	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Sutures		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I.V. catheters </a:t>
            </a:r>
          </a:p>
          <a:p>
            <a:pPr marL="0" indent="0">
              <a:tabLst>
                <a:tab pos="347663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	Broken glass, ampoules</a:t>
            </a:r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600076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err="1" smtClean="0">
                <a:latin typeface="Times New Roman" pitchFamily="18" charset="0"/>
                <a:cs typeface="Times New Roman" pitchFamily="18" charset="0"/>
              </a:rPr>
              <a:t>Sero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-conversion following exposure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tabLst>
                <a:tab pos="347663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Pathogen 	 Conversion rate Conversion time</a:t>
            </a:r>
            <a:b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2800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90000"/>
              </a:lnSpc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HIV		 	0.3%		6 months</a:t>
            </a:r>
          </a:p>
          <a:p>
            <a:pPr marL="0" indent="0">
              <a:lnSpc>
                <a:spcPct val="90000"/>
              </a:lnSpc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HBV		30%		2-6 months</a:t>
            </a:r>
          </a:p>
          <a:p>
            <a:pPr marL="0" indent="0">
              <a:lnSpc>
                <a:spcPct val="90000"/>
              </a:lnSpc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HCV		10%		7 weeks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92933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Reported cases of transmission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 1994, 39 cases of HIV infection were </a:t>
            </a:r>
            <a:r>
              <a:rPr lang="en-US" sz="2800" dirty="0" err="1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recognised</a:t>
            </a: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by CDC, USA,  as occupational infections, with the following path of transmission: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32 from hypodermic needle injuries</a:t>
            </a:r>
          </a:p>
          <a:p>
            <a:pPr marL="266700" indent="-266700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1 from blade, broken glass and contact with non-sharp infectious item</a:t>
            </a:r>
          </a:p>
          <a:p>
            <a:pPr marL="182563" indent="-182563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4 from exposure of skin or mucous membrane to infected blood</a:t>
            </a:r>
          </a:p>
          <a:p>
            <a:pPr marL="182563" indent="-182563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By 1996, such cases had risen to 51. All cases were nurse, medical doctors, or laboratory assistants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600076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Reported cases of transmission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France: In 1992, eight cases of HIV infection were recognized as occupational infections. 	</a:t>
            </a:r>
          </a:p>
          <a:p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Two of these occurred through wounds in 	waste handlers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578645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Reuse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66700" indent="-26670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Worldwide, 8-16 million hepatitis B, 2.3-4.7 million            hepatitis C and 80,000-1,60,000 HIV infections are estimated to occur yearly from 	re-use of syringe needles without sterilization. 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The prevalence of re-use varies but estimates 	range between 15-40%. Some estimates exceed 	50%. Re-use is common in all poor countries.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578645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Administering injections/ infections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66700" indent="-266700">
              <a:lnSpc>
                <a:spcPct val="80000"/>
              </a:lnSpc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30 % of the 12 billion injections given worldwide each year are administered unsafely</a:t>
            </a:r>
          </a:p>
          <a:p>
            <a:pPr marL="266700" indent="-266700">
              <a:lnSpc>
                <a:spcPct val="80000"/>
              </a:lnSpc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Reusable syringes are not properly sterilized before use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Disposable syringes are used more than once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Used syringes are not disposed of properly 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	According to a WHO report, HBV can survive in a syringe, in dry conditions for 7-8 days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8596" y="5929330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Infection through body fluids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571472" y="1285860"/>
          <a:ext cx="7472386" cy="4738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6193"/>
                <a:gridCol w="3736193"/>
              </a:tblGrid>
              <a:tr h="382172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Pathology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Infected Body fluid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Gastro enteric infections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Faeces and/or vomiting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Respiratory infections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Breathing secretions, saliva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Ocular infections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Eye secretions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Genital infections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Genital secretions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Skin infections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Pus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Anthrax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Skin secretions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Meningitis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Cerebrospinal fluid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AIDS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Blood, sexual secretions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Haemorrhagic fevers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All blood products &amp; secretions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Septicaemia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Blood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Bacteraemia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Blood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Candidaemia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Blood</a:t>
                      </a: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Hepatitis A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Faeces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Garamond" pitchFamily="18" charset="0"/>
                      </a:endParaRPr>
                    </a:p>
                  </a:txBody>
                  <a:tcPr marL="90000" marR="90000" marT="72000" marB="72000" horzOverflow="overflow"/>
                </a:tc>
              </a:tr>
              <a:tr h="28192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Hepatitis B&amp;C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6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Blood and body fluids</a:t>
                      </a:r>
                    </a:p>
                  </a:txBody>
                  <a:tcPr marL="90000" marR="90000" marT="72000" marB="72000"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6211669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6" name="Picture 5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Other exposures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Vaccine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Radioactive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Chemical waste </a:t>
            </a:r>
          </a:p>
          <a:p>
            <a:pPr marL="0" indent="0">
              <a:tabLst>
                <a:tab pos="347663" algn="l"/>
              </a:tabLst>
            </a:pPr>
            <a:r>
              <a:rPr lang="en-US" sz="2400" b="0" dirty="0" smtClean="0">
                <a:latin typeface="Times New Roman" pitchFamily="18" charset="0"/>
                <a:cs typeface="Times New Roman" pitchFamily="18" charset="0"/>
              </a:rPr>
              <a:t> Hazardous chemicals </a:t>
            </a:r>
          </a:p>
          <a:p>
            <a:pPr lvl="1">
              <a:buFontTx/>
              <a:buChar char="o"/>
              <a:tabLst>
                <a:tab pos="347663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drugs</a:t>
            </a:r>
          </a:p>
          <a:p>
            <a:pPr lvl="1">
              <a:buFontTx/>
              <a:buChar char="o"/>
              <a:tabLst>
                <a:tab pos="347663" algn="l"/>
              </a:tabLst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Mercury</a:t>
            </a:r>
          </a:p>
          <a:p>
            <a:pPr lvl="1">
              <a:buFontTx/>
              <a:buChar char="o"/>
              <a:tabLst>
                <a:tab pos="347663" algn="l"/>
              </a:tabLst>
            </a:pP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/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cidex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578645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Exposure hazards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540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Vaccine waste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Garamond" pitchFamily="18" charset="0"/>
                        </a:rPr>
                        <a:t>Radioactive waste</a:t>
                      </a:r>
                    </a:p>
                  </a:txBody>
                  <a:tcPr marL="90000" marR="90000" marT="72000" marB="720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Six children diagnosed with small pox, June 2000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Four people died from acute radiation syndrome and 28 suffered serious radiation burns Brazil, 1988</a:t>
                      </a:r>
                    </a:p>
                  </a:txBody>
                  <a:tcPr marL="90000" marR="90000" marT="72000" marB="72000" horzOverflow="overflow"/>
                </a:tc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Six children were diagnosed with a mild form of small pox (</a:t>
                      </a: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vaccinia</a:t>
                      </a: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 virus) after having played with glass ampoules containing expired 	small pox vaccine at a garbage dump in Vladivostok (Russia)</a:t>
                      </a:r>
                    </a:p>
                  </a:txBody>
                  <a:tcPr marL="90000" marR="90000" marT="72000" marB="72000" horzOverflow="overflow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Garamond" pitchFamily="18" charset="0"/>
                        </a:rPr>
                        <a:t>Of 249 people exposed to a sealed radioactive source, several either died or suffered severe health problems</a:t>
                      </a:r>
                    </a:p>
                  </a:txBody>
                  <a:tcPr marL="90000" marR="90000" marT="72000" marB="72000" horzOverflow="overflow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6" name="Picture 5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Various networks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47663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NGOs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Healthcare Without Harm (HWCH)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Hu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-MAN</a:t>
            </a: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Injection safety: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SIGN (Safe Injection Global Network)</a:t>
            </a:r>
          </a:p>
          <a:p>
            <a:pPr marL="0" indent="0">
              <a:buNone/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Anti-incineration: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GAIA (Global Anti Incineration Alliance)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Alternatives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0034" y="592933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6" name="Picture 5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23262" y="15240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Chemicals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Disinfectants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Photographic chemicals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Solvents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Organic chemicals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Inorganic chemicals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>
                <a:latin typeface="Times New Roman" pitchFamily="18" charset="0"/>
                <a:cs typeface="Times New Roman" pitchFamily="18" charset="0"/>
              </a:rPr>
              <a:t>Cytotoxic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drugs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en-GB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Used in cancer treatment</a:t>
            </a:r>
          </a:p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endParaRPr lang="en-GB" sz="2800" dirty="0" smtClean="0">
              <a:solidFill>
                <a:srgbClr val="9933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182563" indent="-182563">
              <a:lnSpc>
                <a:spcPct val="80000"/>
              </a:lnSpc>
              <a:tabLst>
                <a:tab pos="266700" algn="l"/>
              </a:tabLst>
            </a:pPr>
            <a:r>
              <a:rPr lang="en-GB" sz="28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Short term effects: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 skin injury, light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headedness, dizziness, nausea, headache, and allergic reactions.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 	</a:t>
            </a:r>
            <a:r>
              <a:rPr lang="en-GB" sz="2800" b="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Long term effects: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 some anti-</a:t>
            </a:r>
            <a:r>
              <a:rPr lang="en-GB" sz="2800" b="0" dirty="0" err="1" smtClean="0">
                <a:latin typeface="Times New Roman" pitchFamily="18" charset="0"/>
                <a:cs typeface="Times New Roman" pitchFamily="18" charset="0"/>
              </a:rPr>
              <a:t>neoplastics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are 	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carcinogens. They may also cause birth defect 	(</a:t>
            </a:r>
            <a:r>
              <a:rPr lang="en-GB" sz="2800" b="0" dirty="0" err="1" smtClean="0">
                <a:latin typeface="Times New Roman" pitchFamily="18" charset="0"/>
                <a:cs typeface="Times New Roman" pitchFamily="18" charset="0"/>
              </a:rPr>
              <a:t>teratogens</a:t>
            </a:r>
            <a:r>
              <a:rPr lang="en-GB" sz="2800" b="0" dirty="0" smtClean="0">
                <a:latin typeface="Times New Roman" pitchFamily="18" charset="0"/>
                <a:cs typeface="Times New Roman" pitchFamily="18" charset="0"/>
              </a:rPr>
              <a:t>) and miscarriages, as well as 	chromosomal damage (mutagens).</a:t>
            </a: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85720" y="5786454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Mercury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Used in various medical equipment, dental amalgams, etc</a:t>
            </a:r>
          </a:p>
          <a:p>
            <a:pPr marL="84138" indent="-84138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Damage to the brain, the kidneys and developing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foetus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. Effects on brain functioning may result in irritability, shyness, tremors, changes in vision or hearing, and memory problems</a:t>
            </a:r>
          </a:p>
          <a:p>
            <a:pPr marL="84138" indent="-84138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 addition, short-term exposure to high levels of metallic mercury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vapours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may cause effects including lung damage, nausea, vomiting,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</a:rPr>
              <a:t>diarrohea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, increases in blood pressure or heart rate, skin rashes, and eye irritation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err="1" smtClean="0">
                <a:latin typeface="Times New Roman" pitchFamily="18" charset="0"/>
                <a:cs typeface="Times New Roman" pitchFamily="18" charset="0"/>
              </a:rPr>
              <a:t>Glutaraldehyde</a:t>
            </a:r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Used as a disinfectant</a:t>
            </a:r>
          </a:p>
          <a:p>
            <a:pPr marL="182563" indent="-182563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Irritates skin, eyes, throat and lungs, causes 	sensitization of skin and respiratory tract</a:t>
            </a:r>
          </a:p>
          <a:p>
            <a:pPr marL="266700" indent="-266700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Can cause allergic reaction, like asthma</a:t>
            </a:r>
          </a:p>
          <a:p>
            <a:pPr marL="0" indent="0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Skin sensitization and contact dermatitis </a:t>
            </a:r>
          </a:p>
          <a:p>
            <a:pPr marL="182563" indent="-182563">
              <a:lnSpc>
                <a:spcPct val="8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Headache, shortness of breath, chest pain, discomfort, cough and fatigue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8596" y="578645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Salient features of the rules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80000"/>
              </a:lnSpc>
              <a:buNone/>
              <a:tabLst>
                <a:tab pos="228600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Applies to anyone who generates / treats / collects bio-medical waste </a:t>
            </a:r>
          </a:p>
          <a:p>
            <a:pPr marL="0" indent="0">
              <a:lnSpc>
                <a:spcPct val="80000"/>
              </a:lnSpc>
              <a:tabLst>
                <a:tab pos="2286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Segregation, disinfection and mutilation of 	waste </a:t>
            </a:r>
          </a:p>
          <a:p>
            <a:pPr marL="0" indent="0">
              <a:lnSpc>
                <a:spcPct val="80000"/>
              </a:lnSpc>
              <a:tabLst>
                <a:tab pos="2286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No storage of untreated waste beyond 48 hrs</a:t>
            </a:r>
          </a:p>
          <a:p>
            <a:pPr marL="182563" indent="-182563">
              <a:lnSpc>
                <a:spcPct val="80000"/>
              </a:lnSpc>
              <a:tabLst>
                <a:tab pos="2286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No incineration of chlorinated plastics, no 	chemical pretreatment before incineration</a:t>
            </a:r>
          </a:p>
          <a:p>
            <a:pPr marL="0" indent="0">
              <a:lnSpc>
                <a:spcPct val="80000"/>
              </a:lnSpc>
              <a:tabLst>
                <a:tab pos="2286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Phase out of Chlorinated plastics</a:t>
            </a:r>
          </a:p>
          <a:p>
            <a:pPr marL="0" indent="0">
              <a:lnSpc>
                <a:spcPct val="80000"/>
              </a:lnSpc>
              <a:tabLst>
                <a:tab pos="2286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Proper labeling, weighing and bar coding of waste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00034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latin typeface="Times New Roman" pitchFamily="18" charset="0"/>
                <a:cs typeface="Times New Roman" pitchFamily="18" charset="0"/>
              </a:rPr>
              <a:t>Salient features of the rules</a:t>
            </a:r>
            <a:endParaRPr lang="en-IN" sz="4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Municipal authorities to pick up general waste </a:t>
            </a:r>
          </a:p>
          <a:p>
            <a:pPr marL="0" indent="182563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Centralized Bio medical treatment facilities to pick up Bio medical waste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Microbiological and Biotechnological waste should be pre treated before handling over to CBWTF 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Strict standards for incinerators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Penalty as under EPA</a:t>
            </a: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500034" y="5786454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Rules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Environment Protection Act, 1986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Solid Waste Management Rules, 2016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Atomic Energy Act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Hazardous Waste (Management and 	Handling) Rules, 1989</a:t>
            </a:r>
          </a:p>
          <a:p>
            <a:pPr marL="0" indent="0">
              <a:tabLst>
                <a:tab pos="266700" algn="l"/>
              </a:tabLst>
            </a:pP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E-Waste Rules, 2016</a:t>
            </a:r>
          </a:p>
          <a:p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428596" y="5786454"/>
            <a:ext cx="842968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this concern for?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Infectious waste (solid and l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iquid)</a:t>
            </a:r>
            <a:endParaRPr lang="en-US" sz="2800" b="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Sharps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Cytotoxic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Pharmaceutical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Radioactive waste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Chemicals and disinfectants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en-US" sz="2800" b="0" dirty="0" err="1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Pressurised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 containers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Mercury equipments</a:t>
            </a:r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92933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Know your waste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6388" name="Object 4"/>
          <p:cNvGraphicFramePr>
            <a:graphicFrameLocks noChangeAspect="1"/>
          </p:cNvGraphicFramePr>
          <p:nvPr>
            <p:ph idx="1"/>
          </p:nvPr>
        </p:nvGraphicFramePr>
        <p:xfrm>
          <a:off x="1066800" y="1939131"/>
          <a:ext cx="7010400" cy="3848100"/>
        </p:xfrm>
        <a:graphic>
          <a:graphicData uri="http://schemas.openxmlformats.org/presentationml/2006/ole">
            <p:oleObj spid="_x0000_s1026" name="Chart" r:id="rId3" imgW="7010400" imgH="3848100" progId="MSGraph.Chart.8">
              <p:embed followColorScheme="full"/>
            </p:oleObj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6000768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6" name="Picture 5" descr="Y:\Logos\sideband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 descr="Y:\Logos\toxics logo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638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Impacts of hospital waste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Impacts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entire community</a:t>
            </a:r>
          </a:p>
          <a:p>
            <a:pPr marL="0" indent="0">
              <a:lnSpc>
                <a:spcPct val="90000"/>
              </a:lnSpc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Population at greatest risk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266700" algn="l"/>
              </a:tabLst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2667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Healthcare workers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2667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Municipal workers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2667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Rag pickers</a:t>
            </a:r>
          </a:p>
          <a:p>
            <a:pPr lvl="1">
              <a:lnSpc>
                <a:spcPct val="90000"/>
              </a:lnSpc>
              <a:buFontTx/>
              <a:buChar char="o"/>
              <a:tabLst>
                <a:tab pos="266700" algn="l"/>
              </a:tabLst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Workers at recycling industries, waste treatment facilities 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92933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What is ‘infectious waste’?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Items saturated with blood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Sharps (used and unused)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Cultures and stocks </a:t>
            </a:r>
          </a:p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Animal waste, bedding and carcasses in contact with infectious agents</a:t>
            </a:r>
          </a:p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Wastes from patients with certain highly contagious diseases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5786454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Concerns in infectious waste</a:t>
            </a:r>
            <a:endParaRPr lang="en-IN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Blood borne pathogens</a:t>
            </a:r>
          </a:p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Body fluids acting as transmission vehicles to various pathogens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of resistant strains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Presence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of concentrated cultures of 	pathogens</a:t>
            </a:r>
          </a:p>
          <a:p>
            <a:pPr marL="0" indent="0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Invasive </a:t>
            </a: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sharps waste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92933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Modes of transmission of infections 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Direct physical contact of host and agent through untreated culture and stocks, body fluid spills</a:t>
            </a:r>
          </a:p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Generation of aerosol during treatment of waste – like shredding, chemical disinfection; untreated waste</a:t>
            </a:r>
          </a:p>
          <a:p>
            <a:pPr marL="182563" indent="-182563">
              <a:tabLst>
                <a:tab pos="266700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Vehicle borne transmission, needle sticks, splashes of body fluids on clothes, contact with contaminated material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71472" y="5929330"/>
            <a:ext cx="8286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All it needs to transmit infections</a:t>
            </a:r>
            <a:endParaRPr lang="en-IN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  <a:tabLst>
                <a:tab pos="347663" algn="l"/>
              </a:tabLst>
            </a:pPr>
            <a:r>
              <a:rPr lang="en-US" sz="2800" dirty="0" smtClean="0">
                <a:solidFill>
                  <a:srgbClr val="993300"/>
                </a:solidFill>
                <a:latin typeface="Times New Roman" pitchFamily="18" charset="0"/>
                <a:cs typeface="Times New Roman" pitchFamily="18" charset="0"/>
              </a:rPr>
              <a:t>Medical waste has everything needed for disease transmission: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Presence of an infectious agent</a:t>
            </a:r>
          </a:p>
          <a:p>
            <a:pPr marL="365125" indent="-365125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Sufficient concentration of the agent to cause an infection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Portal of entry of infectious agent to the host</a:t>
            </a:r>
          </a:p>
          <a:p>
            <a:pPr marL="0" indent="0">
              <a:tabLst>
                <a:tab pos="347663" algn="l"/>
              </a:tabLst>
            </a:pPr>
            <a:r>
              <a:rPr lang="en-US" sz="2800" b="0" dirty="0" smtClean="0">
                <a:latin typeface="Times New Roman" pitchFamily="18" charset="0"/>
                <a:cs typeface="Times New Roman" pitchFamily="18" charset="0"/>
              </a:rPr>
              <a:t> 	Mode of transmission of agent to the host</a:t>
            </a:r>
          </a:p>
          <a:p>
            <a:endParaRPr lang="en-IN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0034" y="5929330"/>
            <a:ext cx="835824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i="1" dirty="0"/>
              <a:t>Understanding and Simplifying Bio-medical Waste Management </a:t>
            </a:r>
          </a:p>
          <a:p>
            <a:pPr>
              <a:defRPr/>
            </a:pPr>
            <a:r>
              <a:rPr lang="en-US" dirty="0"/>
              <a:t>A training manual for trainers</a:t>
            </a:r>
          </a:p>
        </p:txBody>
      </p:sp>
      <p:pic>
        <p:nvPicPr>
          <p:cNvPr id="5" name="Picture 4" descr="Y:\Logos\sideband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000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 descr="Y:\Logos\toxics logo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70862" y="0"/>
            <a:ext cx="896938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1167</Words>
  <Application>Microsoft Office PowerPoint</Application>
  <PresentationFormat>On-screen Show (4:3)</PresentationFormat>
  <Paragraphs>234</Paragraphs>
  <Slides>26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Chart</vt:lpstr>
      <vt:lpstr>History of medical waste</vt:lpstr>
      <vt:lpstr>Various networks</vt:lpstr>
      <vt:lpstr>What is this concern for?</vt:lpstr>
      <vt:lpstr>Know your waste</vt:lpstr>
      <vt:lpstr>Impacts of hospital waste</vt:lpstr>
      <vt:lpstr>What is ‘infectious waste’?</vt:lpstr>
      <vt:lpstr>Concerns in infectious waste</vt:lpstr>
      <vt:lpstr>Modes of transmission of infections </vt:lpstr>
      <vt:lpstr>All it needs to transmit infections</vt:lpstr>
      <vt:lpstr>Why wear protective gear</vt:lpstr>
      <vt:lpstr>What are sharps?</vt:lpstr>
      <vt:lpstr>Sero-conversion following exposure</vt:lpstr>
      <vt:lpstr>Reported cases of transmission</vt:lpstr>
      <vt:lpstr>Reported cases of transmission</vt:lpstr>
      <vt:lpstr>Reuse</vt:lpstr>
      <vt:lpstr>Administering injections/ infections</vt:lpstr>
      <vt:lpstr>Infection through body fluids</vt:lpstr>
      <vt:lpstr>Other exposures</vt:lpstr>
      <vt:lpstr>Exposure hazards</vt:lpstr>
      <vt:lpstr>Chemicals</vt:lpstr>
      <vt:lpstr>Cytotoxic drugs</vt:lpstr>
      <vt:lpstr>Mercury</vt:lpstr>
      <vt:lpstr>Glutaraldehyde </vt:lpstr>
      <vt:lpstr>Salient features of the rules</vt:lpstr>
      <vt:lpstr>Salient features of the rules</vt:lpstr>
      <vt:lpstr>Rules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of medical waste</dc:title>
  <dc:creator>tripti</dc:creator>
  <cp:lastModifiedBy>tripti</cp:lastModifiedBy>
  <cp:revision>19</cp:revision>
  <dcterms:created xsi:type="dcterms:W3CDTF">2016-06-29T09:55:56Z</dcterms:created>
  <dcterms:modified xsi:type="dcterms:W3CDTF">2016-07-04T10:33:41Z</dcterms:modified>
</cp:coreProperties>
</file>