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5BE6CB-C8DA-43B5-9DCF-452049F0502F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E2B1AF-9711-465F-8B20-86A609E7708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5B7CB-C2D2-4038-921F-86AACE8CCA7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177E-3565-4153-9D0E-D3D337AA3D0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6D8E7-F738-49A3-8198-15484E8DD2D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0E8A0-4F49-40B9-9B97-3F844A2D08D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4679F-80A1-422D-99DB-4D4AEF3836D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67127A-C5A3-4DC7-8D92-C1DD35D6376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A45725-7176-4647-8E50-740BF9F56B6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F9A148-97E0-4465-9559-BD1F382FC4D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9089F-DE22-47B4-BC2E-7EBD3A4A56A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855E7-A107-40EF-9A78-B9259723985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9F1882C9-3B3C-4123-9503-228EA3E02E5D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496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Treatment technologies and Common Bio-medical Waste Treatment Facility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Microwaves: action mechanism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Disinfection by moist heat and steam generated by microwave energy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Magnetrons convert high voltage electrical energy into microwave energy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The microwaves create an electromagnetic field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Water and other molecules in waste try to align in the field and in the process they vibrate 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Vibration of the molecules produces heat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Microwaves: action mechanism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tabLst>
                <a:tab pos="266700" algn="l"/>
              </a:tabLst>
            </a:pPr>
            <a:r>
              <a:rPr lang="en-US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Microwave kills by two mechanisms: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By heat energy from the steam generated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Changing the biological molecular structure 	of proteins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Microwaves are high frequency 	(2450+50mhz) radio waves capable of 	creating electromagnetic field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Temperatures reached are around 97-100</a:t>
            </a:r>
            <a:r>
              <a:rPr lang="en-US" b="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C. In some new systems, steam under pressure is passed, to achieve temperatures&gt;135</a:t>
            </a:r>
            <a:r>
              <a:rPr lang="en-US" b="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Cycle time is around 25`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Typically, around 2-6 magnetrons are used 	with an output of about 1.2KW each</a:t>
            </a:r>
          </a:p>
          <a:p>
            <a:pPr marL="0" indent="0">
              <a:tabLst>
                <a:tab pos="266700" algn="l"/>
              </a:tabLst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Stages in microwave operations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Waste loading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Steam injection in the hopper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Internal shredding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Microwave treatment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Disinfection cycle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Optional secondary shredding</a:t>
            </a:r>
          </a:p>
          <a:p>
            <a:pPr marL="0" indent="0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Discharge</a:t>
            </a:r>
            <a:endParaRPr lang="en-US" sz="2400" i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Category of waste that can be and cannot be treated is similar to the autoclave. Emission parameters are also similar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and disadvantages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In use for more than a decade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Minimal emissions if no hazardous waste fed  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Automated system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No liquid effluent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Relatively high capital cost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Toxic emissions if hazardous waste fed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Any large metal item can damage shredders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problems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Probability of  microwave energy leakage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Standards for microwaves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745439" cy="4525963"/>
          </a:xfrm>
        </p:spPr>
        <p:txBody>
          <a:bodyPr/>
          <a:lstStyle/>
          <a:p>
            <a:pPr marL="0" indent="0"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Not to be used for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hazardous or 	radioactive wastes, contaminated animal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carcasses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body parts and large metal items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Should comply with efficacy and routine tests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should consistently kill bacteria and other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pathogenic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organisms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Biological indicator: bacillus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subtilis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spores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(using  strips/vials of 1x10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spores/ml)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Hydroclave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Hydroclave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is steam treatment with 	fragmentation and drying of waste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It has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double walled chamber with an 	agitator inside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Steam is injected into this wall (jacket) and 	waste is loaded in the inner chamber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The agitator fragments and turns waste 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Hydroclave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treatment mechanism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 moisture in the waste turns to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steam and  exerts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pressure on the inner walls. If this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is not sufficient, additional steam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be injected inside.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Cycle runs at 132</a:t>
            </a:r>
            <a:r>
              <a:rPr lang="en-US" sz="2400" b="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 for 15`/ 121</a:t>
            </a:r>
            <a:r>
              <a:rPr lang="en-US" sz="2400" b="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 for 30`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Finally the steam is vented through a 	condenser while maintaining heat input, 	causing the waste to dry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Steam is shut off, discharge door is opened 	and agitator runs in reverse rotation to place 	the waste on a conveyor belt/ container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 and disadvantages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342900" algn="l"/>
                <a:tab pos="89535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31825" lvl="2" indent="263525">
              <a:buFontTx/>
              <a:buChar char="o"/>
              <a:tabLst>
                <a:tab pos="342900" algn="l"/>
                <a:tab pos="8953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Shredded, dry waste</a:t>
            </a:r>
          </a:p>
          <a:p>
            <a:pPr marL="631825" lvl="2" indent="263525">
              <a:buFontTx/>
              <a:buChar char="o"/>
              <a:tabLst>
                <a:tab pos="342900" algn="l"/>
                <a:tab pos="8953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mixing improves transfer of 	heat</a:t>
            </a:r>
          </a:p>
          <a:p>
            <a:pPr marL="0" indent="0">
              <a:tabLst>
                <a:tab pos="342900" algn="l"/>
                <a:tab pos="89535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 marL="631825" lvl="2" indent="263525">
              <a:buFontTx/>
              <a:buChar char="o"/>
              <a:tabLst>
                <a:tab pos="342900" algn="l"/>
                <a:tab pos="8953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Clogging of agitator blades with waste</a:t>
            </a:r>
          </a:p>
          <a:p>
            <a:pPr marL="631825" lvl="2" indent="263525">
              <a:buFontTx/>
              <a:buChar char="o"/>
              <a:tabLst>
                <a:tab pos="342900" algn="l"/>
                <a:tab pos="8953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Mixed shredded waste makes 	recycling difficult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Pyrolysis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Gasification: Action Mechanism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This process converts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organic matter into synthetic gas, electricity, and slag using plasma. 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plasma torch powered by an electric arc, is used to ionize gas and catalyze organic matter into synthetic gas and solid waste (slag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b="0" dirty="0">
                <a:latin typeface="Times New Roman" pitchFamily="18" charset="0"/>
                <a:cs typeface="Times New Roman" pitchFamily="18" charset="0"/>
              </a:rPr>
              <a:t>strong electric current under high voltage passes between the two electrodes as an electric arc. </a:t>
            </a:r>
            <a:endParaRPr lang="en-IN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Pressurized </a:t>
            </a:r>
            <a:r>
              <a:rPr lang="en-IN" b="0" dirty="0">
                <a:latin typeface="Times New Roman" pitchFamily="18" charset="0"/>
                <a:cs typeface="Times New Roman" pitchFamily="18" charset="0"/>
              </a:rPr>
              <a:t>inert gas is ionized passing through the plasma created by the arc. The torch's temperature ranges from 4,000 to 25,000 °F (2,200 to 13,900 °C</a:t>
            </a:r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waste is heated, melted and finally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vaporised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Dry Heat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Sterilization: Action Mechanism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his system uses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heated air at high speed. 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the waste is loaded, it is shredded and then transferred to a treatment chamber. 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Hot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air is directed in a way that causes the waste particles to rotate turbulently around a vertical axis in a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torroidal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mixing action. 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causes high rates of heat exchange and within four to six minutes, dry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unrecognisable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 waste is ejected.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type of waste to be treated and emission problems with this system are similar to those of autoclaves.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This technology requires a temperature of 185°C for a residence time of 150 minutes, with a sterilization period of 90 minutes.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A common bio-medical waste treatment facility (CBWTF) is a set up where biomedical waste, generated from a number of healthcare units, is treated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centrally.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 CBWTF should have all the required technologies to collect, treat and dispose Bio- medical waste. 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Incineration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Incineration is a burn technology and high temperatures are used to kill the pathogens and, in the process, destroy the materials on which they reside.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incineration and post combustion cooling, waste components dissociate and recombine, forming hundreds and thousands  of new molecules, which are referred to as products  of incomplete combustion (PIC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Theoretically, an incinerator would change all hydrocarbons to carbon- dioxide and water, but this does not happen in practice</a:t>
            </a:r>
            <a:endParaRPr lang="en-IN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Incineration Standards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29" y="1357299"/>
          <a:ext cx="5500724" cy="317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23"/>
                <a:gridCol w="2806501"/>
                <a:gridCol w="2058100"/>
              </a:tblGrid>
              <a:tr h="580265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S.No</a:t>
                      </a:r>
                      <a:r>
                        <a:rPr lang="en-US" b="1" dirty="0" smtClean="0"/>
                        <a:t>.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Parameter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Standards</a:t>
                      </a:r>
                    </a:p>
                    <a:p>
                      <a:pPr algn="ctr"/>
                      <a:r>
                        <a:rPr lang="en-US" b="1" dirty="0" smtClean="0"/>
                        <a:t>Conc. (mg/Nm</a:t>
                      </a:r>
                      <a:r>
                        <a:rPr lang="en-US" sz="1800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  <a:endParaRPr lang="en-IN" b="1" dirty="0"/>
                    </a:p>
                  </a:txBody>
                  <a:tcPr/>
                </a:tc>
              </a:tr>
              <a:tr h="3592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Particulate matter 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55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Nitrogen Oxides NO and 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expressed as NO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 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92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HCl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55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Dioxins and Furans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0.1ngTEQ/Nm</a:t>
                      </a:r>
                      <a:r>
                        <a:rPr lang="en-US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(at 11% O2)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92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Hg and its compounds  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0.05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643446"/>
            <a:ext cx="8358246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1400" b="1" dirty="0" smtClean="0">
                <a:sym typeface="Symbol" pitchFamily="18" charset="2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 marL="628650" lvl="1" indent="-266700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Primary Chamber-800+/-50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28650" lvl="1" indent="-266700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Secondary Chamber- 1000+/-50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Secondary chamber gas residence time </a:t>
            </a:r>
            <a:r>
              <a:rPr lang="en-US" sz="1600" b="0" dirty="0" err="1" smtClean="0"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2 seconds, with minimum 3% oxygen in the stack 	gas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Minimum Stack height shall be 30 meters above ground</a:t>
            </a:r>
            <a:endParaRPr lang="en-US" sz="1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Volatile organics in ash not more than 0.01%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Suitable pollution control equipment to achieve emission levels</a:t>
            </a:r>
            <a:endParaRPr lang="en-US" sz="1600" b="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Dioxins: where do they come from?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Are an unintentional by product of waste 	incineration, as well as certain chemical and 	manufacturing processes;</a:t>
            </a:r>
          </a:p>
          <a:p>
            <a:pPr marL="0" indent="0" algn="just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Are toxic at very low levels of exposure</a:t>
            </a:r>
          </a:p>
          <a:p>
            <a:pPr marL="0" indent="0" algn="just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Are persistent in the environment</a:t>
            </a:r>
          </a:p>
          <a:p>
            <a:pPr marL="0" indent="0" algn="just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Bio-accumulate</a:t>
            </a:r>
          </a:p>
          <a:p>
            <a:pPr marL="0" indent="0" algn="just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Have a half-life of approximately 7 years in 	humans, 100 years in sub-surface soil and over 	50 years in water bodies and sediments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Medical waste incineration and dioxins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Medical waste incinerators are a major source 	of dioxins in the global environment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Burning of chlorine-containing material such 	as chlorinated plastics result in dioxins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Dioxins are formed after combustion, during 	the cooling of the exhaust gases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Polyvinyl chloride (PVC) is a major source of 	chlorine in medical waste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health effects of dioxin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3429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cancer mortality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Neo-natal abnormalities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3429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Sex Ratio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3429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altered level of thyroid hormone</a:t>
            </a:r>
          </a:p>
          <a:p>
            <a:pPr marL="0" indent="0">
              <a:lnSpc>
                <a:spcPct val="90000"/>
              </a:lnSpc>
              <a:tabLst>
                <a:tab pos="3429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Skin disorders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342900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porphyria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cutanea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tarda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Char char="o"/>
              <a:tabLst>
                <a:tab pos="342900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chloracne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health effects of dioxin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Immune system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Changes/suppression in immune system</a:t>
            </a:r>
          </a:p>
          <a:p>
            <a:pPr marL="0" indent="0"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Endocrine (hormone) system effects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Low levels of testosterone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Increase in glucose tolerance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Decreased estrogen and estrogen-receptor 	levels after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foetal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exposure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Ash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Incinerator ash is hazardous waste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Needs to be disposed in secured landfills</a:t>
            </a:r>
          </a:p>
          <a:p>
            <a:pPr marL="0" indent="0"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Problems are: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Contamination with heavy metals (lead, 	cadmium and mercury)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Loaded with dioxins and furans</a:t>
            </a:r>
          </a:p>
          <a:p>
            <a:pPr marL="0" indent="0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Pollution control equipment increase toxicity 	of ash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Draft Guidelines for CBWTF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The guidelines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are laid by Central Pollution control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board.</a:t>
            </a:r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 Salient features:</a:t>
            </a:r>
          </a:p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Every CBWTF must have treatment equipments like incinerator, autoclave or microwave, shredder and effluent treatment plant as a part of treatment, prior to commencement of its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operation.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It should collect, transport, treat and dispose segregated Bio medical waste of all Healthcare Facilities within 75 km range.</a:t>
            </a:r>
          </a:p>
          <a:p>
            <a:pPr lvl="0"/>
            <a:r>
              <a:rPr lang="en-US" b="0" dirty="0">
                <a:latin typeface="Times New Roman" pitchFamily="18" charset="0"/>
                <a:cs typeface="Times New Roman" pitchFamily="18" charset="0"/>
              </a:rPr>
              <a:t>Operator of a CBWTF should maintain a record of recyclable wastes 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record shall be open for inspection by the prescribed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authorities</a:t>
            </a:r>
          </a:p>
          <a:p>
            <a:pPr lvl="0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It shall allow visit by any occupier 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dirty="0">
                <a:latin typeface="Times New Roman" pitchFamily="18" charset="0"/>
                <a:cs typeface="Times New Roman" pitchFamily="18" charset="0"/>
              </a:rPr>
              <a:t>Bar code and global positioning system should be used by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CBWTF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dirty="0">
                <a:latin typeface="Times New Roman" pitchFamily="18" charset="0"/>
                <a:cs typeface="Times New Roman" pitchFamily="18" charset="0"/>
              </a:rPr>
              <a:t>All the CBWTF vehicles should be labeled as given in part ‘A’ of the Schedule IV of the Bio-medical waste management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Rules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Technologies used in a CBWTF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Autoclave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a low heat thermal process and it uses steam for disinfection of waste.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It uses different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temperature, pressure and time combinations for a treatment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cycle.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Autoclave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342900" algn="l"/>
              </a:tabLst>
            </a:pPr>
            <a:r>
              <a:rPr lang="en-US" sz="28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Air is an effective insulator, thus complete disinfection demands removal of air from the chamber. Two methods of removing air are: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Gravity displacement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Pre-vacuum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Stages in autoclave operation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Pre-heating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Loading of waste with an indicator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Air evacuation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Steam treatment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Steam discharge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Unloading</a:t>
            </a:r>
          </a:p>
          <a:p>
            <a:pPr marL="0" indent="0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Mechanical treatment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38125"/>
            <a:ext cx="8282018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Standards for waste autoclaving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71611"/>
            <a:ext cx="7959753" cy="4521213"/>
          </a:xfrm>
        </p:spPr>
        <p:txBody>
          <a:bodyPr/>
          <a:lstStyle/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Dedicated autoclave for waste treatment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Time, temperature and pressure to the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maintained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Graphic/computer recording devices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Validation test: Spore testing (bacillus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stearothermophilus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1x10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spores/ml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Routine test: chemical indicator strip/tape 	which is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sensitive.</a:t>
            </a:r>
          </a:p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Operating parameters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Gravity flow: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121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C, 15psi, 60`; 135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31psi,45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`; 149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C, 52psi, 30`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Pre-vacuum: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121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C, 15psi, 45`; 135</a:t>
            </a:r>
            <a:r>
              <a:rPr lang="en-US" sz="2400" b="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31psi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30`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waste allowed/ disallowed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Waste Allowed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Yellow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Category waste: Under this, soiled waste: items contaminated with blood and body fluids, including cotton dressings, soiled plaster casts, linen, beddings, etc.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Category – Contaminated Waste (Recyclables) - waste generated from disposable items other than the waste sharps, such as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tubings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, catheters, intravenous sets, syringes (without needles or fixed needles syringes),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vaccutainers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with their needles cut etc.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White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Category (Translucent) - Waste sharps including metals: needles, syringes, scalpels, blades, glass etc. that may cause puncture and cuts. This includes both used and unused sharps.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Blue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Category – Glassware – Broken or discarded &amp; contaminated glass including medicine vials and ampoules except those contaminated with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wastes.</a:t>
            </a:r>
          </a:p>
          <a:p>
            <a:pPr>
              <a:buNone/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to be treated: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Volatile and semi-volatile organic compounds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Chemotherapeutic wastes, mercury and other hazardous chemical waste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Radiological waste, Sealed heat resistant containers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Human/ Animal Anatomical Waste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Microbiological/Biotechnological Waste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Huge and bulky bedding material</a:t>
            </a:r>
          </a:p>
          <a:p>
            <a:pPr>
              <a:buNone/>
            </a:pPr>
            <a:endParaRPr lang="en-US" b="0" i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Points to remember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Segregated waste is a must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Air evacuation is necessary 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Place bags in multi-load trays 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Proper ventilation to avoid odors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Thermocouples and pressure gauges should be 	checked frequently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17</TotalTime>
  <Words>1440</Words>
  <Application>Microsoft PowerPoint</Application>
  <PresentationFormat>On-screen Show (4:3)</PresentationFormat>
  <Paragraphs>245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ITC Officina Sans Book</vt:lpstr>
      <vt:lpstr>Garamond</vt:lpstr>
      <vt:lpstr>ppt-temp</vt:lpstr>
      <vt:lpstr>Treatment technologies and Common Bio-medical Waste Treatment Facility   </vt:lpstr>
      <vt:lpstr>Introduction</vt:lpstr>
      <vt:lpstr>Draft Guidelines for CBWTF</vt:lpstr>
      <vt:lpstr>Technologies used in a CBWTF</vt:lpstr>
      <vt:lpstr>Types of Autoclave</vt:lpstr>
      <vt:lpstr>Stages in autoclave operation</vt:lpstr>
      <vt:lpstr>Standards for waste autoclaving</vt:lpstr>
      <vt:lpstr>Types of waste allowed/ disallowed</vt:lpstr>
      <vt:lpstr>Points to remember</vt:lpstr>
      <vt:lpstr>Microwaves: action mechanism</vt:lpstr>
      <vt:lpstr>Microwaves: action mechanism</vt:lpstr>
      <vt:lpstr>Stages in microwave operations</vt:lpstr>
      <vt:lpstr>Advantages and disadvantages</vt:lpstr>
      <vt:lpstr>Standards for microwaves</vt:lpstr>
      <vt:lpstr>Hydroclave</vt:lpstr>
      <vt:lpstr>Hydroclave: treatment mechanism</vt:lpstr>
      <vt:lpstr>Advantages and disadvantages</vt:lpstr>
      <vt:lpstr>Plasma Pyrolysis &amp; Gasification: Action Mechanism</vt:lpstr>
      <vt:lpstr>Dry Heat Sterilization: Action Mechanism</vt:lpstr>
      <vt:lpstr>Incineration</vt:lpstr>
      <vt:lpstr>Incineration Standards</vt:lpstr>
      <vt:lpstr>Dioxins: where do they come from?</vt:lpstr>
      <vt:lpstr>Medical waste incineration and dioxins</vt:lpstr>
      <vt:lpstr>Human health effects of dioxin</vt:lpstr>
      <vt:lpstr>Human health effects of dioxin</vt:lpstr>
      <vt:lpstr>Ash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technologies and Common Bio-medical Waste Treatment Facility</dc:title>
  <dc:creator>tripti</dc:creator>
  <cp:lastModifiedBy>tripti</cp:lastModifiedBy>
  <cp:revision>2</cp:revision>
  <dcterms:created xsi:type="dcterms:W3CDTF">2016-06-30T08:47:59Z</dcterms:created>
  <dcterms:modified xsi:type="dcterms:W3CDTF">2016-06-30T09:05:25Z</dcterms:modified>
</cp:coreProperties>
</file>