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650CCD-D87C-41B9-86BD-94C5E3949E6E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FBB8E9-35D3-4037-B53A-723DA7C4379A}" type="slidenum">
              <a:rPr lang="en-US"/>
              <a:pPr/>
              <a:t>1</a:t>
            </a:fld>
            <a:endParaRPr 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07A38-DD3A-46DE-A308-7142C92E351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A3316F-6521-4625-82ED-2ABAC7F2EF5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9113" y="260350"/>
            <a:ext cx="1636712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47625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3729B7-3F24-4DD6-A774-8874AA45599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369B06-1F8E-49F0-99F0-C6CB60005F7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3D3259-20F5-4872-B999-5E8C6EB591B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1988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8F62-998F-43AF-A341-EFF232C7E07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A46560-CDF0-4510-B728-C0AB8DA9C00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875111-FD6D-43FC-895F-FF8AE5FB7BF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FB5B8-78DD-4223-8C44-303A2613EDB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9E3C2F-73D9-4B29-963A-7AB21362C11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CF6BCB-5013-4E7C-90F3-D1F5C1A9EDF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lg-doch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05675" y="188913"/>
            <a:ext cx="1768475" cy="18002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035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6551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245225"/>
            <a:ext cx="526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B29758C7-3A8E-4849-90FB-7C88F0DFA1DD}" type="slidenum">
              <a:rPr lang="en-IN"/>
              <a:pPr/>
              <a:t>‹#›</a:t>
            </a:fld>
            <a:endParaRPr lang="en-IN"/>
          </a:p>
        </p:txBody>
      </p:sp>
      <p:pic>
        <p:nvPicPr>
          <p:cNvPr id="8201" name="Picture 9" descr="sdbndwe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65722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6550025" cy="6477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 requires training?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773238"/>
            <a:ext cx="6264275" cy="2808287"/>
          </a:xfrm>
        </p:spPr>
        <p:txBody>
          <a:bodyPr/>
          <a:lstStyle/>
          <a:p>
            <a:pPr algn="l" eaLnBrk="1" hangingPunct="1">
              <a:tabLst>
                <a:tab pos="342900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For:</a:t>
            </a:r>
          </a:p>
          <a:p>
            <a:pPr algn="l" eaLnBrk="1" hangingPunct="1">
              <a:buFontTx/>
              <a:buChar char="•"/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Doctors</a:t>
            </a:r>
          </a:p>
          <a:p>
            <a:pPr algn="l" eaLnBrk="1" hangingPunct="1">
              <a:buFontTx/>
              <a:buChar char="•"/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Administrators</a:t>
            </a:r>
          </a:p>
          <a:p>
            <a:pPr algn="l" eaLnBrk="1" hangingPunct="1">
              <a:buFontTx/>
              <a:buChar char="•"/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Nurses</a:t>
            </a:r>
          </a:p>
          <a:p>
            <a:pPr algn="l" eaLnBrk="1" hangingPunct="1">
              <a:buFontTx/>
              <a:buChar char="•"/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Technicians</a:t>
            </a:r>
          </a:p>
          <a:p>
            <a:pPr algn="l" eaLnBrk="1" hangingPunct="1">
              <a:buFontTx/>
              <a:buChar char="•"/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Ward boys and </a:t>
            </a:r>
            <a:r>
              <a:rPr lang="en-US" sz="2800" b="0" i="1" dirty="0" err="1" smtClean="0">
                <a:latin typeface="Times New Roman" pitchFamily="18" charset="0"/>
                <a:cs typeface="Times New Roman" pitchFamily="18" charset="0"/>
              </a:rPr>
              <a:t>safai</a:t>
            </a:r>
            <a:r>
              <a:rPr lang="en-US" sz="28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i="1" dirty="0" err="1" smtClean="0">
                <a:latin typeface="Times New Roman" pitchFamily="18" charset="0"/>
                <a:cs typeface="Times New Roman" pitchFamily="18" charset="0"/>
              </a:rPr>
              <a:t>karmcharies</a:t>
            </a:r>
            <a:endParaRPr lang="en-US" sz="2800" b="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-conversion following exposure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333625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47663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Pathogen 	</a:t>
            </a:r>
            <a:r>
              <a:rPr lang="en-US" sz="2400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Sero</a:t>
            </a: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-conversion	Time of 			rate			conversion</a:t>
            </a:r>
          </a:p>
          <a:p>
            <a:pPr marL="0" indent="0" eaLnBrk="1" hangingPunct="1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HIV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          0.3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%			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months</a:t>
            </a:r>
          </a:p>
          <a:p>
            <a:pPr marL="0" indent="0" eaLnBrk="1" hangingPunct="1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HBV	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%			2-6 months</a:t>
            </a:r>
          </a:p>
          <a:p>
            <a:pPr marL="0" indent="0" eaLnBrk="1" hangingPunct="1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HCV          10%			7 weeks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6477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Mercury products in hospitals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6264275" cy="467995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42900" algn="l"/>
                <a:tab pos="32004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Product		Alternative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  <a:tab pos="32004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Thermometers		Digital, 				expansion or 				aneroid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  <a:tab pos="32004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Sphygmomanometers 		Electronic 				vacuum 				gauge, expansion 			/aneroid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  <a:tab pos="32004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Esophageal 		Dilators, 				Products w/Miller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  <a:tab pos="32004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Abbott &amp; Cantor tubes 	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    Tungsten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				tubing</a:t>
            </a:r>
          </a:p>
          <a:p>
            <a:pPr marL="0" indent="0" eaLnBrk="1" hangingPunct="1">
              <a:lnSpc>
                <a:spcPct val="80000"/>
              </a:lnSpc>
              <a:tabLst>
                <a:tab pos="342900" algn="l"/>
                <a:tab pos="32004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Dental amalgams		Gold, ceramic, 			porcelain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572428" cy="714380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Symptoms of mercury poisoning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700463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Impairment of peripheral vision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Disturbance in sensations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Lack of coordination of movements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Impairment of speech or hearing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Muscle weakness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Skin rashes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Mood swings, mental disturbance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Abnormal brain development; impaired  	memory, attention and learning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Mercury effects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700463"/>
          </a:xfrm>
        </p:spPr>
        <p:txBody>
          <a:bodyPr/>
          <a:lstStyle/>
          <a:p>
            <a:pPr marL="179388" indent="-179388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Damage to the brain, the kidneys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and developing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foetus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 Effects on brain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functioning may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result in irritability, shyness,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tremors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changes in vision or hearing, and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problems. </a:t>
            </a:r>
          </a:p>
          <a:p>
            <a:pPr marL="179388" indent="-179388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In addition, short-term exposure to high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levels of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metallic mercury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vapours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may cause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effects including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lung damage, nausea,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vomiting, diarrhea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increases in blood pressure or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heart rate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skin rashes, and eye irritation.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glutaraldehyde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908300"/>
          </a:xfrm>
        </p:spPr>
        <p:txBody>
          <a:bodyPr/>
          <a:lstStyle/>
          <a:p>
            <a:pPr marL="0" indent="0" eaLnBrk="1" hangingPunct="1">
              <a:tabLst>
                <a:tab pos="347663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Endoscopy units	</a:t>
            </a:r>
          </a:p>
          <a:p>
            <a:pPr marL="0" indent="0" eaLnBrk="1" hangingPunct="1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Theatres	</a:t>
            </a:r>
          </a:p>
          <a:p>
            <a:pPr marL="0" indent="0" eaLnBrk="1" hangingPunct="1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ICU</a:t>
            </a:r>
          </a:p>
          <a:p>
            <a:pPr marL="0" indent="0" eaLnBrk="1" hangingPunct="1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wards</a:t>
            </a:r>
          </a:p>
          <a:p>
            <a:pPr marL="0" indent="0" eaLnBrk="1" hangingPunct="1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Infection control	</a:t>
            </a:r>
          </a:p>
          <a:p>
            <a:pPr marL="0" indent="0" eaLnBrk="1" hangingPunct="1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Dental units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Glutaraldehyde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you!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4050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Irritates skin, eyes, throat and lungs, causes 	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sensitisation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of skin and respiratory tract</a:t>
            </a:r>
          </a:p>
          <a:p>
            <a:pPr marL="0" indent="0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Can cause allergic reaction, like asthma</a:t>
            </a:r>
          </a:p>
          <a:p>
            <a:pPr marL="0" indent="0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sensitisation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and contact dermatitis </a:t>
            </a:r>
          </a:p>
          <a:p>
            <a:pPr marL="0" indent="0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Headache, shortness of breath, chest pain, 	discomfort, cough and fatigue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drugs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6264275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Ability to kill or arrest the growth of living 	cells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Used for treatment of cancerous cells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Harmful to normal cells specially the actively 	dividing cells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Exposure happens mainly through inhalation 	of droplets or dusts. Can be absorbed through 	the skin, or by swallowing food/beverages 	contaminated with CDs.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Risks for exposure are during the  preparation 	and administration of the drugs, handling of 	body fluids from patients being treated with 	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drugs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215082"/>
            <a:ext cx="7572428" cy="428628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drugs-health effects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836863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400" dirty="0" smtClean="0"/>
              <a:t> </a:t>
            </a: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Short term effects: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skin injury, 	lightheadedness, dizziness, nausea, headache, 	and allergic reactions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Long term effects: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Some anti-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neoplastics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can 	cause cancer, they may also cause birth defect 	(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teratogens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) and miscarriages, as well as 	chromosomal damage (mutagens)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aspects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429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Dangers to </a:t>
            </a:r>
            <a:r>
              <a:rPr lang="en-US" sz="2400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ragpickers</a:t>
            </a:r>
            <a:endParaRPr lang="en-US" sz="2400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Sorting of mixed hospital waste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Needle-stick injuries</a:t>
            </a:r>
          </a:p>
          <a:p>
            <a:pPr marL="0" indent="0" eaLnBrk="1" hangingPunct="1">
              <a:buFontTx/>
              <a:buNone/>
              <a:tabLst>
                <a:tab pos="3429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Bio-Medical waste Management Rules 2016: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Fines and legal implications on non-compliance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Implementation is a shared responsibility of the entire staff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1972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2900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Initially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Hospital personnel 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Outside agency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2900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Ongoing training</a:t>
            </a:r>
          </a:p>
          <a:p>
            <a:pPr marL="0" indent="0" eaLnBrk="1" hangingPunct="1">
              <a:lnSpc>
                <a:spcPct val="70000"/>
              </a:lnSpc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Hospital Infection Control Committee</a:t>
            </a:r>
          </a:p>
          <a:p>
            <a:pPr marL="0" indent="0" eaLnBrk="1" hangingPunct="1">
              <a:lnSpc>
                <a:spcPct val="70000"/>
              </a:lnSpc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Medical Superintendent</a:t>
            </a:r>
          </a:p>
          <a:p>
            <a:pPr marL="0" indent="0" eaLnBrk="1" hangingPunct="1">
              <a:lnSpc>
                <a:spcPct val="70000"/>
              </a:lnSpc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Nursing Supervisor</a:t>
            </a:r>
          </a:p>
          <a:p>
            <a:pPr marL="0" indent="0" eaLnBrk="1" hangingPunct="1">
              <a:lnSpc>
                <a:spcPct val="70000"/>
              </a:lnSpc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Sanitary Supervisor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Training sessions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388100" cy="4257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Teaching 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Discussion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Feedback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Ongoing training (once at the time of induction and thereafter once a year)</a:t>
            </a:r>
          </a:p>
          <a:p>
            <a:pPr marL="0" indent="0" eaLnBrk="1" hangingPunct="1">
              <a:buFontTx/>
              <a:buNone/>
              <a:tabLst>
                <a:tab pos="342900" algn="l"/>
              </a:tabLst>
            </a:pPr>
            <a:r>
              <a:rPr lang="en-US" sz="24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Training module: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Vernacular medium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Easy to understand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Include equipments and slides 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Demonstration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00768"/>
            <a:ext cx="7572428" cy="642942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Training session one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765425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429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Inputs from trainees: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About the present system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need of managing waste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Their role and intervention</a:t>
            </a:r>
          </a:p>
          <a:p>
            <a:pPr marL="0" indent="0" eaLnBrk="1" hangingPunct="1">
              <a:buFontTx/>
              <a:buNone/>
              <a:tabLst>
                <a:tab pos="3429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Introducing concepts of waste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Sensitisation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need for managing waste</a:t>
            </a:r>
            <a:endParaRPr lang="en-US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71688"/>
            <a:ext cx="6264275" cy="3643312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429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Dangers to the patients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Many patients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immuno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-compromised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tabLst>
                <a:tab pos="3429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Dangers to the community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Spread of infection through waste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Access of waste to the animals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Problems due to incinerators 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Spread of infection through recycling trade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207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Dangers to healthcare workers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260600"/>
          </a:xfrm>
        </p:spPr>
        <p:txBody>
          <a:bodyPr/>
          <a:lstStyle/>
          <a:p>
            <a:pPr marL="0" indent="0" eaLnBrk="1" hangingPunct="1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Hours spent at the workplace 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High rate of needle-stick injuries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Exposure to mercury/chemicals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Dangers due to improper spill handling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Dangers due to on-site incinerators.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are sharps?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6264275" cy="45259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429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Anything capable of causing cuts and punctures: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Needles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Blades 	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Scalpels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Lancets	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Sutures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I.V. catheters 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Glass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551612" cy="10080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Categories of staff exposed to needle-stick</a:t>
            </a:r>
          </a:p>
        </p:txBody>
      </p:sp>
      <p:graphicFrame>
        <p:nvGraphicFramePr>
          <p:cNvPr id="30904" name="Group 184"/>
          <p:cNvGraphicFramePr>
            <a:graphicFrameLocks noGrp="1"/>
          </p:cNvGraphicFramePr>
          <p:nvPr>
            <p:ph type="body" idx="1"/>
          </p:nvPr>
        </p:nvGraphicFramePr>
        <p:xfrm>
          <a:off x="827088" y="1700213"/>
          <a:ext cx="5832475" cy="3656550"/>
        </p:xfrm>
        <a:graphic>
          <a:graphicData uri="http://schemas.openxmlformats.org/drawingml/2006/table">
            <a:tbl>
              <a:tblPr/>
              <a:tblGrid>
                <a:gridCol w="4103687"/>
                <a:gridCol w="1728788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Staff prone to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needle stick injuries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Relative % of injury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Staff nurses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34.6%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15.7%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Residents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11.7%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Practical nurses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8.5%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Technical staff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Environmental workers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19%  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4.5%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5786454"/>
            <a:ext cx="7572428" cy="857256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921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Incidents leading to pricks</a:t>
            </a:r>
          </a:p>
        </p:txBody>
      </p:sp>
      <p:graphicFrame>
        <p:nvGraphicFramePr>
          <p:cNvPr id="31838" name="Group 94"/>
          <p:cNvGraphicFramePr>
            <a:graphicFrameLocks noGrp="1"/>
          </p:cNvGraphicFramePr>
          <p:nvPr>
            <p:ph type="body" idx="1"/>
          </p:nvPr>
        </p:nvGraphicFramePr>
        <p:xfrm>
          <a:off x="755650" y="1052513"/>
          <a:ext cx="6030928" cy="4733940"/>
        </p:xfrm>
        <a:graphic>
          <a:graphicData uri="http://schemas.openxmlformats.org/drawingml/2006/table">
            <a:tbl>
              <a:tblPr/>
              <a:tblGrid>
                <a:gridCol w="4838965"/>
                <a:gridCol w="1191963"/>
              </a:tblGrid>
              <a:tr h="47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of incident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47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Blood drawing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22.6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Garbage collection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Placing intravenous lines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Recapping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Needle disposal box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Administering medication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Neglected needle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Cleaning surgical equipment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572428" cy="571504"/>
          </a:xfrm>
        </p:spPr>
        <p:txBody>
          <a:bodyPr/>
          <a:lstStyle/>
          <a:p>
            <a:pPr algn="l">
              <a:defRPr/>
            </a:pPr>
            <a:r>
              <a:rPr lang="en-US" i="1" dirty="0"/>
              <a:t>Understanding and Simplifying Bio-medical Waste Management </a:t>
            </a:r>
          </a:p>
          <a:p>
            <a:pPr algn="l"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theme/theme1.xml><?xml version="1.0" encoding="utf-8"?>
<a:theme xmlns:a="http://schemas.openxmlformats.org/drawingml/2006/main" name="ppt-temp">
  <a:themeElements>
    <a:clrScheme name="ppt-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temp">
      <a:majorFont>
        <a:latin typeface="ITC Officina Sans Boo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</Template>
  <TotalTime>8</TotalTime>
  <Words>690</Words>
  <Application>Microsoft PowerPoint</Application>
  <PresentationFormat>On-screen Show (4:3)</PresentationFormat>
  <Paragraphs>182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ITC Officina Sans Book</vt:lpstr>
      <vt:lpstr>Garamond</vt:lpstr>
      <vt:lpstr>ppt-temp</vt:lpstr>
      <vt:lpstr>Who requires training?</vt:lpstr>
      <vt:lpstr>Trainers</vt:lpstr>
      <vt:lpstr>Training sessions</vt:lpstr>
      <vt:lpstr>Training session one</vt:lpstr>
      <vt:lpstr>Sensitisation –  the need for managing waste</vt:lpstr>
      <vt:lpstr>Dangers to healthcare workers</vt:lpstr>
      <vt:lpstr>What are sharps?</vt:lpstr>
      <vt:lpstr>Categories of staff exposed to needle-stick</vt:lpstr>
      <vt:lpstr>Incidents leading to pricks</vt:lpstr>
      <vt:lpstr>Sero-conversion following exposure</vt:lpstr>
      <vt:lpstr>Mercury products in hospitals</vt:lpstr>
      <vt:lpstr>Symptoms of mercury poisoning</vt:lpstr>
      <vt:lpstr>Mercury effects</vt:lpstr>
      <vt:lpstr>Where is glutaraldehyde used? </vt:lpstr>
      <vt:lpstr> Glutaraldehyde and you!</vt:lpstr>
      <vt:lpstr>Cytotoxic drugs</vt:lpstr>
      <vt:lpstr>Cytotoxic drugs-health effects</vt:lpstr>
      <vt:lpstr>Other aspects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requires training?</dc:title>
  <dc:creator>tripti</dc:creator>
  <cp:lastModifiedBy>tripti</cp:lastModifiedBy>
  <cp:revision>1</cp:revision>
  <dcterms:created xsi:type="dcterms:W3CDTF">2016-06-30T07:02:53Z</dcterms:created>
  <dcterms:modified xsi:type="dcterms:W3CDTF">2016-06-30T07:11:51Z</dcterms:modified>
</cp:coreProperties>
</file>